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4"/>
    <p:sldMasterId id="2147483685" r:id="rId5"/>
    <p:sldMasterId id="2147483660" r:id="rId6"/>
    <p:sldMasterId id="2147483672" r:id="rId7"/>
  </p:sldMasterIdLst>
  <p:sldIdLst>
    <p:sldId id="256" r:id="rId8"/>
    <p:sldId id="258" r:id="rId9"/>
    <p:sldId id="260" r:id="rId10"/>
    <p:sldId id="269" r:id="rId11"/>
    <p:sldId id="264" r:id="rId12"/>
    <p:sldId id="262" r:id="rId13"/>
    <p:sldId id="261" r:id="rId14"/>
    <p:sldId id="265" r:id="rId15"/>
    <p:sldId id="266" r:id="rId16"/>
    <p:sldId id="267" r:id="rId17"/>
    <p:sldId id="270" r:id="rId18"/>
    <p:sldId id="268" r:id="rId19"/>
    <p:sldId id="271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626"/>
    <a:srgbClr val="00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0" autoAdjust="0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8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AB90-EB60-5C45-9D53-51BB0665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709738"/>
            <a:ext cx="109930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F6B-9679-2B48-A088-D8459345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05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A911-514F-524F-94EE-4933F99F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7B494-46F0-BB4C-B3CC-230A4789B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E607A-BF7B-E24E-B406-9DE6C39AB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6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05BE-10AF-4A4E-99DF-743F7FB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8C8C-8329-1842-851C-0FB5970E7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90D5E-BB74-8847-9C63-A76037F9D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83287-01ED-0047-94D6-EA4B1EC2B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81340-665C-FB4F-A910-805EEF334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573F-B2D5-1F48-A94F-AB48A236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7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1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447D-51E8-964E-851F-AC40FAC4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492FD-B1F3-2348-BB33-FECE0056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B67C5-EEC4-5B4E-B5AA-938740E04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34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72CB-96B1-7643-AE34-657DD184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CA7B8-6A38-D740-BEF0-9548EA77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63022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73904-DF1C-7140-8DA7-25F5929AA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87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4A96EF-339E-8C4B-A85B-990EC38C0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165" y="2381830"/>
            <a:ext cx="1297670" cy="20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AFA845-3FEF-A948-A524-1318D62C1A69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00B2A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CEB92C-2D7F-CB4D-8A09-69898C75E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65DDE-1973-724A-9359-7237152D2BE4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CEB92C-2D7F-CB4D-8A09-69898C75E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1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819F5-5FD1-CB40-9910-A6CC6E29E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1"/>
          <a:stretch/>
        </p:blipFill>
        <p:spPr>
          <a:xfrm>
            <a:off x="0" y="0"/>
            <a:ext cx="12236254" cy="68580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1B7F8D6-34EA-7F47-98C6-94351C294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8DC60-1867-884A-8AE9-515040E38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31" r="385" b="13110"/>
          <a:stretch/>
        </p:blipFill>
        <p:spPr>
          <a:xfrm>
            <a:off x="-45437" y="-1"/>
            <a:ext cx="12237437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14EE8-EF93-2F4B-B78D-551FCF2455F2}"/>
              </a:ext>
            </a:extLst>
          </p:cNvPr>
          <p:cNvSpPr/>
          <p:nvPr userDrawn="1"/>
        </p:nvSpPr>
        <p:spPr>
          <a:xfrm>
            <a:off x="-45437" y="-1"/>
            <a:ext cx="6141437" cy="6858001"/>
          </a:xfrm>
          <a:prstGeom prst="rect">
            <a:avLst/>
          </a:prstGeom>
          <a:solidFill>
            <a:srgbClr val="00B2A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570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5700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9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D4782-FDAE-2341-93E7-27FF8F8A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416"/>
          <a:stretch/>
        </p:blipFill>
        <p:spPr>
          <a:xfrm>
            <a:off x="-45438" y="-1"/>
            <a:ext cx="12237437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B14EE8-EF93-2F4B-B78D-551FCF2455F2}"/>
              </a:ext>
            </a:extLst>
          </p:cNvPr>
          <p:cNvSpPr/>
          <p:nvPr userDrawn="1"/>
        </p:nvSpPr>
        <p:spPr>
          <a:xfrm>
            <a:off x="-45437" y="-1"/>
            <a:ext cx="6141437" cy="6858001"/>
          </a:xfrm>
          <a:prstGeom prst="rect">
            <a:avLst/>
          </a:prstGeom>
          <a:solidFill>
            <a:srgbClr val="2726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5D97B5-2C03-3E4A-ADF0-80A741A8D5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C0773C-7FD1-E04D-AC72-6059A469BD1E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365125"/>
            <a:ext cx="57000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5700000" cy="4351338"/>
          </a:xfrm>
        </p:spPr>
        <p:txBody>
          <a:bodyPr/>
          <a:lstStyle>
            <a:lvl1pPr>
              <a:buClr>
                <a:srgbClr val="00B2A9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0B2A9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B2A9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B2A9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B2A9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4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CE29-DFC8-1744-8DED-16F8FAA6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D7B6-C0D9-D948-BAFD-F7DBACF3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825625"/>
            <a:ext cx="1040063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E5EB-2A7F-6240-839A-7E2E276362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5D7FE-10C6-6E46-9279-E7928EE48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A9C04-7E5B-2944-924C-DCFEB672D8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DFCF77-79E5-6F45-8A7C-6653CD0DC299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23668-C011-BE47-B6D2-C1E77CD56B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4412" y="377883"/>
            <a:ext cx="1020970" cy="16477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94BDB8C-EAB5-DF41-AF00-9615A2E906C1}"/>
              </a:ext>
            </a:extLst>
          </p:cNvPr>
          <p:cNvSpPr txBox="1">
            <a:spLocks/>
          </p:cNvSpPr>
          <p:nvPr userDrawn="1"/>
        </p:nvSpPr>
        <p:spPr>
          <a:xfrm>
            <a:off x="373711" y="1138017"/>
            <a:ext cx="10294290" cy="23876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Essex Wildlife Trust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3FD6D8-3252-4B4D-AA63-65C662EF8D7D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A0766A-8AB5-8B44-812E-6A6185DB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6197600" y="1698363"/>
            <a:ext cx="4317997" cy="33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1F226-DBD4-8342-BD4F-14B3D41B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E643-D569-6142-AEEC-19B2AFA15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E52FC-4308-2142-B88A-CD293F12E9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C88B20-7290-904C-A5B4-FADE2A64C959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CBF46F-97C6-DB45-AAC1-8A5231E55592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7023A9-FABF-5B44-AACF-F75EB8C837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7165" y="2381830"/>
            <a:ext cx="1297670" cy="20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80FAA6-9860-D84E-AE70-A9A904AC8B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2D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8BF817-C314-E94E-B904-21DD1525A991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1416859" cy="0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5FAECD-1697-F447-946E-D555D0AF0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19940"/>
          <a:stretch/>
        </p:blipFill>
        <p:spPr>
          <a:xfrm>
            <a:off x="-1" y="329977"/>
            <a:ext cx="2890981" cy="27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1F226-DBD4-8342-BD4F-14B3D41B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E643-D569-6142-AEEC-19B2AFA15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A5DE2-788B-4845-B01D-0D2BC44DA49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104323" y="5698343"/>
            <a:ext cx="830023" cy="8300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845043-3300-2F40-A880-CA686245E617}"/>
              </a:ext>
            </a:extLst>
          </p:cNvPr>
          <p:cNvCxnSpPr>
            <a:cxnSpLocks/>
          </p:cNvCxnSpPr>
          <p:nvPr userDrawn="1"/>
        </p:nvCxnSpPr>
        <p:spPr>
          <a:xfrm>
            <a:off x="373711" y="6528021"/>
            <a:ext cx="10439698" cy="345"/>
          </a:xfrm>
          <a:prstGeom prst="line">
            <a:avLst/>
          </a:prstGeom>
          <a:ln w="19050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88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0" r:id="rId2"/>
    <p:sldLayoutId id="2147483692" r:id="rId3"/>
    <p:sldLayoutId id="2147483691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7262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2A9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2A9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D9FE607-88D2-944B-B220-A3EAD8B83E7F}"/>
              </a:ext>
            </a:extLst>
          </p:cNvPr>
          <p:cNvSpPr txBox="1">
            <a:spLocks/>
          </p:cNvSpPr>
          <p:nvPr/>
        </p:nvSpPr>
        <p:spPr>
          <a:xfrm>
            <a:off x="373712" y="3452952"/>
            <a:ext cx="1029428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600" dirty="0">
                <a:solidFill>
                  <a:srgbClr val="00B2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Plants.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82D63-C507-4971-A8EF-BE2E03EEBADC}"/>
              </a:ext>
            </a:extLst>
          </p:cNvPr>
          <p:cNvSpPr txBox="1"/>
          <p:nvPr/>
        </p:nvSpPr>
        <p:spPr>
          <a:xfrm>
            <a:off x="215900" y="5108713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Plants help people and animals to live.</a:t>
            </a:r>
          </a:p>
          <a:p>
            <a:r>
              <a:rPr lang="en-GB" dirty="0">
                <a:solidFill>
                  <a:schemeClr val="bg1"/>
                </a:solidFill>
              </a:rPr>
              <a:t>Plants provide food for people and animals to eat.</a:t>
            </a:r>
          </a:p>
          <a:p>
            <a:r>
              <a:rPr lang="en-GB" dirty="0">
                <a:solidFill>
                  <a:schemeClr val="bg1"/>
                </a:solidFill>
              </a:rPr>
              <a:t>They also make oxygen. All people and animals need oxygen to breathe.</a:t>
            </a:r>
          </a:p>
        </p:txBody>
      </p:sp>
    </p:spTree>
    <p:extLst>
      <p:ext uri="{BB962C8B-B14F-4D97-AF65-F5344CB8AC3E}">
        <p14:creationId xmlns:p14="http://schemas.microsoft.com/office/powerpoint/2010/main" val="17726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53">
        <p:fade/>
      </p:transition>
    </mc:Choice>
    <mc:Fallback xmlns="">
      <p:transition spd="med" advTm="1575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A13BD-07CB-47A4-A0EE-5702751C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721" y="135717"/>
            <a:ext cx="8425330" cy="63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D2435-31E4-4117-B5C4-964FB846D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4"/>
          <a:stretch/>
        </p:blipFill>
        <p:spPr>
          <a:xfrm>
            <a:off x="3055968" y="120768"/>
            <a:ext cx="9048831" cy="60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7284D-5B26-4DB0-9B31-E87233F7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4" y="80728"/>
            <a:ext cx="8481705" cy="63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23B40-1A53-4CE6-81B9-3C597E004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13" y="1104181"/>
            <a:ext cx="7131170" cy="5348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CCF76D-08AD-43F8-9427-D420AD18078A}"/>
              </a:ext>
            </a:extLst>
          </p:cNvPr>
          <p:cNvSpPr txBox="1"/>
          <p:nvPr/>
        </p:nvSpPr>
        <p:spPr>
          <a:xfrm>
            <a:off x="6660009" y="226216"/>
            <a:ext cx="513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smelly cocktails</a:t>
            </a:r>
          </a:p>
        </p:txBody>
      </p:sp>
    </p:spTree>
    <p:extLst>
      <p:ext uri="{BB962C8B-B14F-4D97-AF65-F5344CB8AC3E}">
        <p14:creationId xmlns:p14="http://schemas.microsoft.com/office/powerpoint/2010/main" val="2533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0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FAC91-0858-4DB6-B838-2F0A8C1C1C51}"/>
              </a:ext>
            </a:extLst>
          </p:cNvPr>
          <p:cNvSpPr txBox="1"/>
          <p:nvPr/>
        </p:nvSpPr>
        <p:spPr>
          <a:xfrm>
            <a:off x="3913823" y="367978"/>
            <a:ext cx="87066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What does a plant need to grow?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3EC58-0212-452E-BE05-372D800D6719}"/>
              </a:ext>
            </a:extLst>
          </p:cNvPr>
          <p:cNvSpPr txBox="1"/>
          <p:nvPr/>
        </p:nvSpPr>
        <p:spPr>
          <a:xfrm>
            <a:off x="134069" y="5620034"/>
            <a:ext cx="11923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EFD5D-60B5-4BAA-AA5D-F9F1F80AB216}"/>
              </a:ext>
            </a:extLst>
          </p:cNvPr>
          <p:cNvSpPr txBox="1"/>
          <p:nvPr/>
        </p:nvSpPr>
        <p:spPr>
          <a:xfrm>
            <a:off x="1216325" y="3144059"/>
            <a:ext cx="1084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Plants can grow in many different places, but which do you think is best - a cold, dark fridge or a sunny windowsill?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355E65-2662-4C32-B86C-721C78DA875A}"/>
              </a:ext>
            </a:extLst>
          </p:cNvPr>
          <p:cNvSpPr txBox="1"/>
          <p:nvPr/>
        </p:nvSpPr>
        <p:spPr>
          <a:xfrm>
            <a:off x="3913823" y="1111283"/>
            <a:ext cx="63102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There are 5 things a plants need air, light, heat, water and soil.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Plants  make their own food through a process called  photosynthesis.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You can tell if a plant is healthy by looking at the way it grows and if the leaves are brown.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07AFD-93D3-4C9A-B749-7CB6C929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7" y="3549387"/>
            <a:ext cx="2607334" cy="2118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9C1E54-9005-4743-B8F6-48BC63C0A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872" y="3497296"/>
            <a:ext cx="1609631" cy="21448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D2FFD0-989A-4AC5-A658-1150D15F0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24" y="3501565"/>
            <a:ext cx="2889902" cy="2167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CD80A2-9201-461F-845C-8013D47A6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90" y="3531745"/>
            <a:ext cx="3828875" cy="21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A4B87-2531-415E-A7AD-2C5564F4289C}"/>
              </a:ext>
            </a:extLst>
          </p:cNvPr>
          <p:cNvSpPr txBox="1"/>
          <p:nvPr/>
        </p:nvSpPr>
        <p:spPr>
          <a:xfrm>
            <a:off x="142645" y="3290501"/>
            <a:ext cx="60945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 roots absorb water and keep the plant firmly in the ground allowing the plant to grow upright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 stem carries water  to different parts of the plant and it also keeps the plant strong and growing towards the sun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 leaves are like solar panels , helping the plant make its own food. It uses sun light, water and carbon dioxide.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Some plants have flowers. These flower attracted insects that can help the plant reproduce.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9151E-B508-472A-AC83-7884B8823255}"/>
              </a:ext>
            </a:extLst>
          </p:cNvPr>
          <p:cNvSpPr txBox="1"/>
          <p:nvPr/>
        </p:nvSpPr>
        <p:spPr>
          <a:xfrm>
            <a:off x="2890980" y="66061"/>
            <a:ext cx="9301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The different parts of a plant have different functions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BBCDC-66B4-4CD5-AC97-719ADD66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207" y="1163651"/>
            <a:ext cx="5754077" cy="52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D19C1-5F2D-4D17-A23E-A559C7EC5011}"/>
              </a:ext>
            </a:extLst>
          </p:cNvPr>
          <p:cNvSpPr txBox="1"/>
          <p:nvPr/>
        </p:nvSpPr>
        <p:spPr>
          <a:xfrm>
            <a:off x="3142171" y="174805"/>
            <a:ext cx="8762281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chemeClr val="bg1"/>
                </a:solidFill>
                <a:effectLst/>
                <a:latin typeface="AndesExtraBold"/>
              </a:rPr>
              <a:t>Why do pollinators visit flowers?</a:t>
            </a:r>
          </a:p>
          <a:p>
            <a:pPr algn="l"/>
            <a:r>
              <a:rPr lang="en-GB" i="0" dirty="0">
                <a:solidFill>
                  <a:schemeClr val="bg1"/>
                </a:solidFill>
                <a:effectLst/>
                <a:latin typeface="AndesLight"/>
              </a:rPr>
              <a:t> </a:t>
            </a:r>
            <a:r>
              <a:rPr lang="en-GB" dirty="0">
                <a:solidFill>
                  <a:schemeClr val="bg1"/>
                </a:solidFill>
                <a:latin typeface="AndesLight"/>
              </a:rPr>
              <a:t>f</a:t>
            </a:r>
            <a:r>
              <a:rPr lang="en-GB" i="0" dirty="0">
                <a:solidFill>
                  <a:schemeClr val="bg1"/>
                </a:solidFill>
                <a:effectLst/>
                <a:latin typeface="AndesLight"/>
              </a:rPr>
              <a:t>lowers produce nectar. Bees and butterflies will land on the flower to feed, some pollen might becomes attached to their body, When the insect moves to a different flower flower, </a:t>
            </a:r>
            <a:r>
              <a:rPr lang="en-GB" dirty="0">
                <a:solidFill>
                  <a:schemeClr val="bg1"/>
                </a:solidFill>
                <a:latin typeface="AndesLight"/>
              </a:rPr>
              <a:t>the pollen on the insects body goes too</a:t>
            </a:r>
            <a:r>
              <a:rPr lang="en-GB" i="0" dirty="0">
                <a:solidFill>
                  <a:schemeClr val="bg1"/>
                </a:solidFill>
                <a:effectLst/>
                <a:latin typeface="AndesLight"/>
              </a:rPr>
              <a:t>. Some of the pollen will find its way into the stigma, </a:t>
            </a:r>
            <a:r>
              <a:rPr lang="en-GB" dirty="0">
                <a:solidFill>
                  <a:schemeClr val="bg1"/>
                </a:solidFill>
                <a:latin typeface="AndesLight"/>
              </a:rPr>
              <a:t>which is the reproductive part of a plant and then this will help the plant reproduce.</a:t>
            </a:r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r>
              <a:rPr lang="en-GB" i="0" dirty="0">
                <a:solidFill>
                  <a:schemeClr val="bg1"/>
                </a:solidFill>
                <a:effectLst/>
                <a:latin typeface="AndesLight"/>
              </a:rPr>
              <a:t>Flower petal are bright bold colours and some produce a pleasant scent this is away the plant attracting pollinators. </a:t>
            </a: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dirty="0">
              <a:solidFill>
                <a:schemeClr val="bg1"/>
              </a:solidFill>
              <a:latin typeface="AndesLight"/>
            </a:endParaRPr>
          </a:p>
          <a:p>
            <a:pPr algn="l"/>
            <a:endParaRPr lang="en-GB" i="0" dirty="0">
              <a:solidFill>
                <a:schemeClr val="bg1"/>
              </a:solidFill>
              <a:effectLst/>
              <a:latin typeface="AndesLight"/>
            </a:endParaRPr>
          </a:p>
          <a:p>
            <a:pPr algn="l"/>
            <a:r>
              <a:rPr lang="en-GB" b="0" i="0" dirty="0">
                <a:solidFill>
                  <a:schemeClr val="bg1"/>
                </a:solidFill>
                <a:effectLst/>
                <a:latin typeface="AndesExtraBold"/>
              </a:rPr>
              <a:t>What is pollen?</a:t>
            </a:r>
          </a:p>
          <a:p>
            <a:pPr algn="l"/>
            <a:r>
              <a:rPr lang="en-GB" i="0" dirty="0">
                <a:solidFill>
                  <a:schemeClr val="bg1"/>
                </a:solidFill>
                <a:effectLst/>
                <a:latin typeface="AndesLight"/>
              </a:rPr>
              <a:t>Pollen is a small,  yellowish colour and powdery like fine flour,  Bees eat pollen as it is high in proteins and sugar.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FA3DB-BF46-4C91-B456-87C311FF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2463898"/>
            <a:ext cx="3752490" cy="281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979B6B-E880-4C62-8300-6912C936054B}"/>
              </a:ext>
            </a:extLst>
          </p:cNvPr>
          <p:cNvSpPr txBox="1"/>
          <p:nvPr/>
        </p:nvSpPr>
        <p:spPr>
          <a:xfrm>
            <a:off x="94890" y="3236529"/>
            <a:ext cx="7943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How do trees pollinate?</a:t>
            </a:r>
          </a:p>
          <a:p>
            <a:r>
              <a:rPr lang="en-GB" dirty="0">
                <a:solidFill>
                  <a:schemeClr val="bg1"/>
                </a:solidFill>
              </a:rPr>
              <a:t>Hazel, rowan and apple trees are just 3 examples of trees which produce flowers of to attacked bees and other insects. Conifer tree have cones rather than flowers and rely on wind pollination and maybe the occasional squirrel.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1E4C9-FBAD-4B6F-987B-070A26341863}"/>
              </a:ext>
            </a:extLst>
          </p:cNvPr>
          <p:cNvSpPr txBox="1"/>
          <p:nvPr/>
        </p:nvSpPr>
        <p:spPr>
          <a:xfrm>
            <a:off x="248368" y="5510700"/>
            <a:ext cx="11695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Pollination</a:t>
            </a:r>
            <a:r>
              <a:rPr lang="en-GB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is the process that allows plants to reproduce.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0B51B-4A0E-41C9-AB5D-897C3BBB51E7}"/>
              </a:ext>
            </a:extLst>
          </p:cNvPr>
          <p:cNvSpPr txBox="1"/>
          <p:nvPr/>
        </p:nvSpPr>
        <p:spPr>
          <a:xfrm>
            <a:off x="3206457" y="-87841"/>
            <a:ext cx="54173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Pollinators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04C5E-4417-40D0-BB2B-CC447D2A2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823" y="124813"/>
            <a:ext cx="3377317" cy="2247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8F066-2E2E-49F8-A325-51A4625ED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6" r="7579"/>
          <a:stretch/>
        </p:blipFill>
        <p:spPr>
          <a:xfrm>
            <a:off x="7920846" y="2482230"/>
            <a:ext cx="4080294" cy="2970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FF57E-7038-426C-8360-AC5C2FF5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999" y="629189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5D8FD-53D4-4010-98AD-598EF8AF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457" y="648009"/>
            <a:ext cx="2619375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DEF9C-8FCF-47BC-BE34-8DC0D333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03"/>
          <a:stretch/>
        </p:blipFill>
        <p:spPr>
          <a:xfrm>
            <a:off x="4123427" y="2496697"/>
            <a:ext cx="3687480" cy="2897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2A85C-372A-4E4A-A971-35A342FB0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18" y="3202870"/>
            <a:ext cx="3288869" cy="21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DD7C6-8BE4-4484-A884-48F296518988}"/>
              </a:ext>
            </a:extLst>
          </p:cNvPr>
          <p:cNvSpPr txBox="1"/>
          <p:nvPr/>
        </p:nvSpPr>
        <p:spPr>
          <a:xfrm>
            <a:off x="3366458" y="207836"/>
            <a:ext cx="8270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Bees and flowers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FFE0B-F86E-4640-93AA-FB2BE1E18BF5}"/>
              </a:ext>
            </a:extLst>
          </p:cNvPr>
          <p:cNvSpPr txBox="1"/>
          <p:nvPr/>
        </p:nvSpPr>
        <p:spPr>
          <a:xfrm>
            <a:off x="401430" y="3356040"/>
            <a:ext cx="5441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Lots of plants rely on insects like bees to reproduce.</a:t>
            </a:r>
          </a:p>
          <a:p>
            <a:r>
              <a:rPr lang="en-GB" dirty="0">
                <a:solidFill>
                  <a:schemeClr val="bg1"/>
                </a:solidFill>
              </a:rPr>
              <a:t>To make a seed, a flower needs to be pollinated.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Some flowers give the bees a sugary reward called nectar too like honeysuckle.</a:t>
            </a:r>
          </a:p>
          <a:p>
            <a:r>
              <a:rPr lang="en-GB" dirty="0">
                <a:solidFill>
                  <a:schemeClr val="bg1"/>
                </a:solidFill>
              </a:rPr>
              <a:t>It’s not just plants that need bees; we need them too.</a:t>
            </a:r>
          </a:p>
          <a:p>
            <a:r>
              <a:rPr lang="en-GB" dirty="0">
                <a:solidFill>
                  <a:schemeClr val="bg1"/>
                </a:solidFill>
              </a:rPr>
              <a:t>Without them we’d have very little food. Bee pollinate over 200 different species of fruit and vegetables that humans eat.</a:t>
            </a:r>
          </a:p>
        </p:txBody>
      </p:sp>
      <p:pic>
        <p:nvPicPr>
          <p:cNvPr id="1028" name="Picture 4" descr="Pollination Services - Flagstaff Honey">
            <a:extLst>
              <a:ext uri="{FF2B5EF4-FFF2-40B4-BE49-F238E27FC236}">
                <a16:creationId xmlns:a16="http://schemas.microsoft.com/office/drawing/2014/main" id="{E71D309C-E4E1-4854-97B9-5879252B1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67"/>
          <a:stretch/>
        </p:blipFill>
        <p:spPr bwMode="auto">
          <a:xfrm>
            <a:off x="6588196" y="94889"/>
            <a:ext cx="5524315" cy="31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uld we starve without bees? - BBC Teach">
            <a:extLst>
              <a:ext uri="{FF2B5EF4-FFF2-40B4-BE49-F238E27FC236}">
                <a16:creationId xmlns:a16="http://schemas.microsoft.com/office/drawing/2014/main" id="{72472D94-E337-4DDF-A98D-BC0F138D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16" y="3356040"/>
            <a:ext cx="6123409" cy="31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ees for Bees and Other Pollinatorss - The Arbor Day Foundation">
            <a:extLst>
              <a:ext uri="{FF2B5EF4-FFF2-40B4-BE49-F238E27FC236}">
                <a16:creationId xmlns:a16="http://schemas.microsoft.com/office/drawing/2014/main" id="{007BB8D9-81E2-4C5C-ACA2-77AE77A3B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5"/>
          <a:stretch/>
        </p:blipFill>
        <p:spPr bwMode="auto">
          <a:xfrm>
            <a:off x="2838005" y="775900"/>
            <a:ext cx="3659075" cy="24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03F12-ECBF-489F-959A-DA2EE6AA7923}"/>
              </a:ext>
            </a:extLst>
          </p:cNvPr>
          <p:cNvSpPr txBox="1"/>
          <p:nvPr/>
        </p:nvSpPr>
        <p:spPr>
          <a:xfrm>
            <a:off x="7353" y="5003540"/>
            <a:ext cx="633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Photosynthesis is a reaction that takes place inside a plant, Carbon dioxide, water and light are all needed for photosynthesis. Photosynthesis takes place in the leaves of plants and trees.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913B5-68BF-40B6-9D3A-75963A2FBBE6}"/>
              </a:ext>
            </a:extLst>
          </p:cNvPr>
          <p:cNvSpPr txBox="1"/>
          <p:nvPr/>
        </p:nvSpPr>
        <p:spPr>
          <a:xfrm>
            <a:off x="6659592" y="0"/>
            <a:ext cx="552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Introduction to photosynthesis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DAB05-FAC0-4B10-95CC-87DB3A502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6"/>
          <a:stretch/>
        </p:blipFill>
        <p:spPr>
          <a:xfrm>
            <a:off x="6347205" y="1371600"/>
            <a:ext cx="5715397" cy="5109268"/>
          </a:xfrm>
          <a:prstGeom prst="rect">
            <a:avLst/>
          </a:prstGeom>
        </p:spPr>
      </p:pic>
      <p:pic>
        <p:nvPicPr>
          <p:cNvPr id="3074" name="Picture 2" descr="Enhanced Photosynthesis | Plant cell, Things under a microscope,  Photosynthesis">
            <a:extLst>
              <a:ext uri="{FF2B5EF4-FFF2-40B4-BE49-F238E27FC236}">
                <a16:creationId xmlns:a16="http://schemas.microsoft.com/office/drawing/2014/main" id="{F55DEAC8-66BF-45D4-AF98-30C04BC9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" y="77092"/>
            <a:ext cx="6254400" cy="46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D28B8D-ABAC-4914-A625-4D80D2E08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15" y="872219"/>
            <a:ext cx="8814738" cy="51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46BF71-15DB-774E-89E8-08125EB6DF82}"/>
              </a:ext>
            </a:extLst>
          </p:cNvPr>
          <p:cNvSpPr txBox="1">
            <a:spLocks/>
          </p:cNvSpPr>
          <p:nvPr/>
        </p:nvSpPr>
        <p:spPr>
          <a:xfrm>
            <a:off x="2890981" y="0"/>
            <a:ext cx="8899589" cy="45322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60FC63-7DDF-4006-91CD-BE3B2D278D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888979"/>
              </p:ext>
            </p:extLst>
          </p:nvPr>
        </p:nvGraphicFramePr>
        <p:xfrm>
          <a:off x="3069081" y="92075"/>
          <a:ext cx="4446444" cy="629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667128" imgH="8019958" progId="AcroExch.Document.DC">
                  <p:embed/>
                </p:oleObj>
              </mc:Choice>
              <mc:Fallback>
                <p:oleObj name="Acrobat Document" r:id="rId3" imgW="5667128" imgH="80199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69081" y="92075"/>
                        <a:ext cx="4446444" cy="629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28FAFC3-3AA8-46F7-80BF-5CBE03207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578032"/>
              </p:ext>
            </p:extLst>
          </p:nvPr>
        </p:nvGraphicFramePr>
        <p:xfrm>
          <a:off x="7653481" y="92075"/>
          <a:ext cx="4446444" cy="629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5667128" imgH="8019958" progId="AcroExch.Document.DC">
                  <p:embed/>
                </p:oleObj>
              </mc:Choice>
              <mc:Fallback>
                <p:oleObj name="Acrobat Document" r:id="rId5" imgW="5667128" imgH="80199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3481" y="92075"/>
                        <a:ext cx="4446444" cy="629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0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2E2C2B"/>
      </a:dk1>
      <a:lt1>
        <a:srgbClr val="FFFFFF"/>
      </a:lt1>
      <a:dk2>
        <a:srgbClr val="500778"/>
      </a:dk2>
      <a:lt2>
        <a:srgbClr val="A47FB2"/>
      </a:lt2>
      <a:accent1>
        <a:srgbClr val="007953"/>
      </a:accent1>
      <a:accent2>
        <a:srgbClr val="C3D600"/>
      </a:accent2>
      <a:accent3>
        <a:srgbClr val="0071CE"/>
      </a:accent3>
      <a:accent4>
        <a:srgbClr val="71C5E8"/>
      </a:accent4>
      <a:accent5>
        <a:srgbClr val="E35105"/>
      </a:accent5>
      <a:accent6>
        <a:srgbClr val="ED8B00"/>
      </a:accent6>
      <a:hlink>
        <a:srgbClr val="00B2A8"/>
      </a:hlink>
      <a:folHlink>
        <a:srgbClr val="2829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A8FED2336A649A79125E522D3036E" ma:contentTypeVersion="9" ma:contentTypeDescription="Create a new document." ma:contentTypeScope="" ma:versionID="0a1910a76b29377b4d0a2a097212bdd7">
  <xsd:schema xmlns:xsd="http://www.w3.org/2001/XMLSchema" xmlns:xs="http://www.w3.org/2001/XMLSchema" xmlns:p="http://schemas.microsoft.com/office/2006/metadata/properties" xmlns:ns2="60f3f57f-a6c5-4cc5-a152-283def6a6346" targetNamespace="http://schemas.microsoft.com/office/2006/metadata/properties" ma:root="true" ma:fieldsID="201c9727de097c22326658c60b875d0e" ns2:_="">
    <xsd:import namespace="60f3f57f-a6c5-4cc5-a152-283def6a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3f57f-a6c5-4cc5-a152-283def6a6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B565D-86F4-41A4-8802-FB2A843D5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E036C9-2ECA-4CAB-9EAA-B7C578F390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f3f57f-a6c5-4cc5-a152-283def6a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A116D-A1D0-4F84-A950-CCDAF7085C9A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0f3f57f-a6c5-4cc5-a152-283def6a634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509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AndesExtraBold</vt:lpstr>
      <vt:lpstr>AndesLight</vt:lpstr>
      <vt:lpstr>Arial</vt:lpstr>
      <vt:lpstr>Arial</vt:lpstr>
      <vt:lpstr>Calibri</vt:lpstr>
      <vt:lpstr>Calibri Light</vt:lpstr>
      <vt:lpstr>Office Theme</vt:lpstr>
      <vt:lpstr>3_Office Theme</vt:lpstr>
      <vt:lpstr>1_Office Theme</vt:lpstr>
      <vt:lpstr>2_Office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Bishop</dc:creator>
  <cp:lastModifiedBy>Andrew Sidders</cp:lastModifiedBy>
  <cp:revision>78</cp:revision>
  <dcterms:created xsi:type="dcterms:W3CDTF">2019-12-05T16:20:50Z</dcterms:created>
  <dcterms:modified xsi:type="dcterms:W3CDTF">2021-11-01T19:18:55Z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0x010100AB3A8FED2336A649A79125E522D3036E</vt:lpwstr>
  </property>
  <property fmtid="{D5CDD505-2E9C-101B-9397-08002B2CF9AE}" pid="3" name="Order">
    <vt:r8>9200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