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4"/>
    <p:sldMasterId id="2147483685" r:id="rId5"/>
    <p:sldMasterId id="2147483660" r:id="rId6"/>
    <p:sldMasterId id="2147483672" r:id="rId7"/>
  </p:sldMasterIdLst>
  <p:sldIdLst>
    <p:sldId id="256" r:id="rId8"/>
    <p:sldId id="258" r:id="rId9"/>
    <p:sldId id="291" r:id="rId10"/>
    <p:sldId id="299" r:id="rId11"/>
    <p:sldId id="297" r:id="rId12"/>
    <p:sldId id="292" r:id="rId13"/>
    <p:sldId id="293" r:id="rId14"/>
    <p:sldId id="298" r:id="rId15"/>
    <p:sldId id="300" r:id="rId16"/>
    <p:sldId id="296" r:id="rId17"/>
    <p:sldId id="301" r:id="rId18"/>
    <p:sldId id="295" r:id="rId19"/>
    <p:sldId id="302" r:id="rId20"/>
    <p:sldId id="294" r:id="rId21"/>
    <p:sldId id="305" r:id="rId22"/>
    <p:sldId id="309" r:id="rId23"/>
    <p:sldId id="308" r:id="rId24"/>
    <p:sldId id="306" r:id="rId25"/>
    <p:sldId id="310" r:id="rId26"/>
    <p:sldId id="307" r:id="rId27"/>
    <p:sldId id="304" r:id="rId28"/>
    <p:sldId id="303" r:id="rId29"/>
    <p:sldId id="315" r:id="rId30"/>
    <p:sldId id="314" r:id="rId31"/>
    <p:sldId id="311" r:id="rId32"/>
    <p:sldId id="316" r:id="rId33"/>
    <p:sldId id="317" r:id="rId34"/>
    <p:sldId id="318" r:id="rId35"/>
    <p:sldId id="313" r:id="rId36"/>
    <p:sldId id="312" r:id="rId37"/>
    <p:sldId id="25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626"/>
    <a:srgbClr val="00B2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0" autoAdjust="0"/>
    <p:restoredTop sz="94694"/>
  </p:normalViewPr>
  <p:slideViewPr>
    <p:cSldViewPr snapToGrid="0" snapToObjects="1">
      <p:cViewPr varScale="1">
        <p:scale>
          <a:sx n="72" d="100"/>
          <a:sy n="72" d="100"/>
        </p:scale>
        <p:origin x="3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6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CE29-DFC8-1744-8DED-16F8FAA6AF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6108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9AB90-EB60-5C45-9D53-51BB0665A2AF}"/>
              </a:ext>
            </a:extLst>
          </p:cNvPr>
          <p:cNvSpPr>
            <a:spLocks noGrp="1"/>
          </p:cNvSpPr>
          <p:nvPr>
            <p:ph type="title"/>
          </p:nvPr>
        </p:nvSpPr>
        <p:spPr>
          <a:xfrm>
            <a:off x="396000" y="1709738"/>
            <a:ext cx="10993031"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AA1F6B-9679-2B48-A088-D8459345B983}"/>
              </a:ext>
            </a:extLst>
          </p:cNvPr>
          <p:cNvSpPr>
            <a:spLocks noGrp="1"/>
          </p:cNvSpPr>
          <p:nvPr>
            <p:ph type="body" idx="1"/>
          </p:nvPr>
        </p:nvSpPr>
        <p:spPr>
          <a:xfrm>
            <a:off x="39600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57505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8A911-514F-524F-94EE-4933F99F85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67B494-46F0-BB4C-B3CC-230A4789B7DA}"/>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03CE607A-BF7B-E24E-B406-9DE6C39AB2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6865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05BE-10AF-4A4E-99DF-743F7FB8197B}"/>
              </a:ext>
            </a:extLst>
          </p:cNvPr>
          <p:cNvSpPr>
            <a:spLocks noGrp="1"/>
          </p:cNvSpPr>
          <p:nvPr>
            <p:ph type="title"/>
          </p:nvPr>
        </p:nvSpPr>
        <p:spPr>
          <a:xfrm>
            <a:off x="396000"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29D8C8C-8329-1842-851C-0FB5970E7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090D5E-BB74-8847-9C63-A76037F9DF5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A983287-01ED-0047-94D6-EA4B1EC2B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281340-665C-FB4F-A910-805EEF334EC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7638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573F-B2D5-1F48-A94F-AB48A2361DF2}"/>
              </a:ext>
            </a:extLst>
          </p:cNvPr>
          <p:cNvSpPr>
            <a:spLocks noGrp="1"/>
          </p:cNvSpPr>
          <p:nvPr>
            <p:ph type="title"/>
          </p:nvPr>
        </p:nvSpPr>
        <p:spPr>
          <a:xfrm>
            <a:off x="396000" y="365125"/>
            <a:ext cx="10515600" cy="1325563"/>
          </a:xfrm>
        </p:spPr>
        <p:txBody>
          <a:bodyPr/>
          <a:lstStyle/>
          <a:p>
            <a:r>
              <a:rPr lang="en-GB"/>
              <a:t>Click to edit Master title style</a:t>
            </a:r>
            <a:endParaRPr lang="en-US"/>
          </a:p>
        </p:txBody>
      </p:sp>
    </p:spTree>
    <p:extLst>
      <p:ext uri="{BB962C8B-B14F-4D97-AF65-F5344CB8AC3E}">
        <p14:creationId xmlns:p14="http://schemas.microsoft.com/office/powerpoint/2010/main" val="78537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16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447D-51E8-964E-851F-AC40FAC448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7492FD-B1F3-2348-BB33-FECE005633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62B67C5-EEC4-5B4E-B5AA-938740E04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12343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72CB-96B1-7643-AE34-657DD18440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0CA7B8-6A38-D740-BEF0-9548EA775F2E}"/>
              </a:ext>
            </a:extLst>
          </p:cNvPr>
          <p:cNvSpPr>
            <a:spLocks noGrp="1"/>
          </p:cNvSpPr>
          <p:nvPr>
            <p:ph type="pic" idx="1"/>
          </p:nvPr>
        </p:nvSpPr>
        <p:spPr>
          <a:xfrm>
            <a:off x="5183188" y="987425"/>
            <a:ext cx="563022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473904-DF1C-7140-8DA7-25F5929AA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4487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9D4A96EF-339E-8C4B-A85B-990EC38C0393}"/>
              </a:ext>
            </a:extLst>
          </p:cNvPr>
          <p:cNvPicPr>
            <a:picLocks noChangeAspect="1"/>
          </p:cNvPicPr>
          <p:nvPr userDrawn="1"/>
        </p:nvPicPr>
        <p:blipFill>
          <a:blip r:embed="rId2"/>
          <a:stretch>
            <a:fillRect/>
          </a:stretch>
        </p:blipFill>
        <p:spPr>
          <a:xfrm>
            <a:off x="5447165" y="2381830"/>
            <a:ext cx="1297670" cy="2094341"/>
          </a:xfrm>
          <a:prstGeom prst="rect">
            <a:avLst/>
          </a:prstGeom>
        </p:spPr>
      </p:pic>
    </p:spTree>
    <p:extLst>
      <p:ext uri="{BB962C8B-B14F-4D97-AF65-F5344CB8AC3E}">
        <p14:creationId xmlns:p14="http://schemas.microsoft.com/office/powerpoint/2010/main" val="115693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AFA845-3FEF-A948-A524-1318D62C1A69}"/>
              </a:ext>
            </a:extLst>
          </p:cNvPr>
          <p:cNvSpPr/>
          <p:nvPr userDrawn="1"/>
        </p:nvSpPr>
        <p:spPr>
          <a:xfrm>
            <a:off x="-2" y="0"/>
            <a:ext cx="12192002" cy="6858000"/>
          </a:xfrm>
          <a:prstGeom prst="rect">
            <a:avLst/>
          </a:prstGeom>
          <a:solidFill>
            <a:srgbClr val="00B2A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a16="http://schemas.microsoft.com/office/drawing/2014/main" id="{03CEB92C-2D7F-CB4D-8A09-69898C75E042}"/>
              </a:ext>
            </a:extLst>
          </p:cNvPr>
          <p:cNvPicPr>
            <a:picLocks noChangeAspect="1"/>
          </p:cNvPicPr>
          <p:nvPr userDrawn="1"/>
        </p:nvPicPr>
        <p:blipFill rotWithShape="1">
          <a:blip r:embed="rId2">
            <a:alphaModFix/>
          </a:blip>
          <a:srcRect l="19940"/>
          <a:stretch/>
        </p:blipFill>
        <p:spPr>
          <a:xfrm>
            <a:off x="-1" y="329977"/>
            <a:ext cx="2890981" cy="2783476"/>
          </a:xfrm>
          <a:prstGeom prst="rect">
            <a:avLst/>
          </a:prstGeom>
        </p:spPr>
      </p:pic>
      <p:cxnSp>
        <p:nvCxnSpPr>
          <p:cNvPr id="9" name="Straight Connector 8">
            <a:extLst>
              <a:ext uri="{FF2B5EF4-FFF2-40B4-BE49-F238E27FC236}">
                <a16:creationId xmlns:a16="http://schemas.microsoft.com/office/drawing/2014/main" id="{03165DDE-1973-724A-9359-7237152D2BE4}"/>
              </a:ext>
            </a:extLst>
          </p:cNvPr>
          <p:cNvCxnSpPr>
            <a:cxnSpLocks/>
          </p:cNvCxnSpPr>
          <p:nvPr userDrawn="1"/>
        </p:nvCxnSpPr>
        <p:spPr>
          <a:xfrm>
            <a:off x="373711" y="6528021"/>
            <a:ext cx="114168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5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03CEB92C-2D7F-CB4D-8A09-69898C75E042}"/>
              </a:ext>
            </a:extLst>
          </p:cNvPr>
          <p:cNvPicPr>
            <a:picLocks noChangeAspect="1"/>
          </p:cNvPicPr>
          <p:nvPr userDrawn="1"/>
        </p:nvPicPr>
        <p:blipFill rotWithShape="1">
          <a:blip r:embed="rId2">
            <a:alphaModFix/>
          </a:blip>
          <a:srcRect l="19940"/>
          <a:stretch/>
        </p:blipFill>
        <p:spPr>
          <a:xfrm>
            <a:off x="-1" y="329977"/>
            <a:ext cx="2890981" cy="2783476"/>
          </a:xfrm>
          <a:prstGeom prst="rect">
            <a:avLst/>
          </a:prstGeom>
        </p:spPr>
      </p:pic>
    </p:spTree>
    <p:extLst>
      <p:ext uri="{BB962C8B-B14F-4D97-AF65-F5344CB8AC3E}">
        <p14:creationId xmlns:p14="http://schemas.microsoft.com/office/powerpoint/2010/main" val="323344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819F5-5FD1-CB40-9910-A6CC6E29E0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01"/>
          <a:stretch/>
        </p:blipFill>
        <p:spPr>
          <a:xfrm>
            <a:off x="0" y="0"/>
            <a:ext cx="12236254"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1B7F8D6-34EA-7F47-98C6-94351C294C6F}"/>
              </a:ext>
            </a:extLst>
          </p:cNvPr>
          <p:cNvSpPr>
            <a:spLocks noGrp="1"/>
          </p:cNvSpPr>
          <p:nvPr>
            <p:ph type="title" hasCustomPrompt="1"/>
          </p:nvPr>
        </p:nvSpPr>
        <p:spPr>
          <a:xfrm>
            <a:off x="396000" y="365125"/>
            <a:ext cx="10515600" cy="1325563"/>
          </a:xfrm>
        </p:spPr>
        <p:txBody>
          <a:bodyPr/>
          <a:lstStyle>
            <a:lvl1pPr>
              <a:defRPr>
                <a:solidFill>
                  <a:schemeClr val="bg1"/>
                </a:solidFill>
              </a:defRPr>
            </a:lvl1pPr>
          </a:lstStyle>
          <a:p>
            <a:r>
              <a:rPr lang="en-GB" dirty="0"/>
              <a:t>Title here</a:t>
            </a:r>
            <a:endParaRPr lang="en-US" dirty="0"/>
          </a:p>
        </p:txBody>
      </p:sp>
    </p:spTree>
    <p:extLst>
      <p:ext uri="{BB962C8B-B14F-4D97-AF65-F5344CB8AC3E}">
        <p14:creationId xmlns:p14="http://schemas.microsoft.com/office/powerpoint/2010/main" val="3996149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8DC60-1867-884A-8AE9-515040E383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3131" r="385" b="13110"/>
          <a:stretch/>
        </p:blipFill>
        <p:spPr>
          <a:xfrm>
            <a:off x="-45437" y="-1"/>
            <a:ext cx="12237437" cy="6858001"/>
          </a:xfrm>
          <a:prstGeom prst="rect">
            <a:avLst/>
          </a:prstGeom>
        </p:spPr>
      </p:pic>
      <p:sp>
        <p:nvSpPr>
          <p:cNvPr id="5" name="Rectangle 4">
            <a:extLst>
              <a:ext uri="{FF2B5EF4-FFF2-40B4-BE49-F238E27FC236}">
                <a16:creationId xmlns:a16="http://schemas.microsoft.com/office/drawing/2014/main" id="{A8B14EE8-EF93-2F4B-B78D-551FCF2455F2}"/>
              </a:ext>
            </a:extLst>
          </p:cNvPr>
          <p:cNvSpPr/>
          <p:nvPr userDrawn="1"/>
        </p:nvSpPr>
        <p:spPr>
          <a:xfrm>
            <a:off x="-45437" y="-1"/>
            <a:ext cx="6141437" cy="6858001"/>
          </a:xfrm>
          <a:prstGeom prst="rect">
            <a:avLst/>
          </a:prstGeom>
          <a:solidFill>
            <a:srgbClr val="00B2A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p>
        </p:txBody>
      </p:sp>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B1CE29-DFC8-1744-8DED-16F8FAA6AF28}"/>
              </a:ext>
            </a:extLst>
          </p:cNvPr>
          <p:cNvSpPr>
            <a:spLocks noGrp="1"/>
          </p:cNvSpPr>
          <p:nvPr>
            <p:ph type="title" hasCustomPrompt="1"/>
          </p:nvPr>
        </p:nvSpPr>
        <p:spPr>
          <a:xfrm>
            <a:off x="396000" y="365125"/>
            <a:ext cx="5700000" cy="1325563"/>
          </a:xfrm>
        </p:spPr>
        <p:txBody>
          <a:bodyPr/>
          <a:lstStyle>
            <a:lvl1pPr>
              <a:defRPr>
                <a:solidFill>
                  <a:schemeClr val="bg1"/>
                </a:solidFill>
              </a:defRPr>
            </a:lvl1pPr>
          </a:lstStyle>
          <a:p>
            <a:r>
              <a:rPr lang="en-GB" dirty="0"/>
              <a:t>Title here</a:t>
            </a:r>
            <a:endParaRPr lang="en-US" dirty="0"/>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5700000"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6919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2D4782-FDAE-2341-93E7-27FF8F8A237E}"/>
              </a:ext>
            </a:extLst>
          </p:cNvPr>
          <p:cNvPicPr>
            <a:picLocks noChangeAspect="1"/>
          </p:cNvPicPr>
          <p:nvPr userDrawn="1"/>
        </p:nvPicPr>
        <p:blipFill rotWithShape="1">
          <a:blip r:embed="rId2"/>
          <a:srcRect t="15416"/>
          <a:stretch/>
        </p:blipFill>
        <p:spPr>
          <a:xfrm>
            <a:off x="-45438" y="-1"/>
            <a:ext cx="12237437" cy="6858001"/>
          </a:xfrm>
          <a:prstGeom prst="rect">
            <a:avLst/>
          </a:prstGeom>
        </p:spPr>
      </p:pic>
      <p:sp>
        <p:nvSpPr>
          <p:cNvPr id="5" name="Rectangle 4">
            <a:extLst>
              <a:ext uri="{FF2B5EF4-FFF2-40B4-BE49-F238E27FC236}">
                <a16:creationId xmlns:a16="http://schemas.microsoft.com/office/drawing/2014/main" id="{A8B14EE8-EF93-2F4B-B78D-551FCF2455F2}"/>
              </a:ext>
            </a:extLst>
          </p:cNvPr>
          <p:cNvSpPr/>
          <p:nvPr userDrawn="1"/>
        </p:nvSpPr>
        <p:spPr>
          <a:xfrm>
            <a:off x="-45437" y="-1"/>
            <a:ext cx="6141437" cy="6858001"/>
          </a:xfrm>
          <a:prstGeom prst="rect">
            <a:avLst/>
          </a:prstGeom>
          <a:solidFill>
            <a:srgbClr val="2726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p>
        </p:txBody>
      </p:sp>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B1CE29-DFC8-1744-8DED-16F8FAA6AF28}"/>
              </a:ext>
            </a:extLst>
          </p:cNvPr>
          <p:cNvSpPr>
            <a:spLocks noGrp="1"/>
          </p:cNvSpPr>
          <p:nvPr>
            <p:ph type="title" hasCustomPrompt="1"/>
          </p:nvPr>
        </p:nvSpPr>
        <p:spPr>
          <a:xfrm>
            <a:off x="396000" y="365125"/>
            <a:ext cx="5700000" cy="1325563"/>
          </a:xfrm>
        </p:spPr>
        <p:txBody>
          <a:bodyPr/>
          <a:lstStyle>
            <a:lvl1pPr>
              <a:defRPr>
                <a:solidFill>
                  <a:schemeClr val="bg1"/>
                </a:solidFill>
              </a:defRPr>
            </a:lvl1pPr>
          </a:lstStyle>
          <a:p>
            <a:r>
              <a:rPr lang="en-GB" dirty="0"/>
              <a:t>Title here</a:t>
            </a:r>
            <a:endParaRPr lang="en-US" dirty="0"/>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5700000" cy="4351338"/>
          </a:xfrm>
        </p:spPr>
        <p:txBody>
          <a:bodyPr/>
          <a:lstStyle>
            <a:lvl1pPr>
              <a:buClr>
                <a:srgbClr val="00B2A9"/>
              </a:buClr>
              <a:defRPr>
                <a:solidFill>
                  <a:schemeClr val="bg1"/>
                </a:solidFill>
              </a:defRPr>
            </a:lvl1pPr>
            <a:lvl2pPr>
              <a:buClr>
                <a:srgbClr val="00B2A9"/>
              </a:buClr>
              <a:defRPr>
                <a:solidFill>
                  <a:schemeClr val="bg1"/>
                </a:solidFill>
              </a:defRPr>
            </a:lvl2pPr>
            <a:lvl3pPr>
              <a:buClr>
                <a:srgbClr val="00B2A9"/>
              </a:buClr>
              <a:defRPr>
                <a:solidFill>
                  <a:schemeClr val="bg1"/>
                </a:solidFill>
              </a:defRPr>
            </a:lvl3pPr>
            <a:lvl4pPr>
              <a:buClr>
                <a:srgbClr val="00B2A9"/>
              </a:buClr>
              <a:defRPr>
                <a:solidFill>
                  <a:schemeClr val="bg1"/>
                </a:solidFill>
              </a:defRPr>
            </a:lvl4pPr>
            <a:lvl5pPr>
              <a:buClr>
                <a:srgbClr val="00B2A9"/>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4074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CE29-DFC8-1744-8DED-16F8FAA6AF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1040063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8836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E5EB-2A7F-6240-839A-7E2E276362A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8B5D7FE-10C6-6E46-9279-E7928EE48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684309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5FCA9C04-7E5B-2944-924C-DCFEB672D86A}"/>
              </a:ext>
            </a:extLst>
          </p:cNvPr>
          <p:cNvSpPr/>
          <p:nvPr userDrawn="1"/>
        </p:nvSpPr>
        <p:spPr>
          <a:xfrm>
            <a:off x="0" y="0"/>
            <a:ext cx="12192000" cy="6858000"/>
          </a:xfrm>
          <a:prstGeom prst="rect">
            <a:avLst/>
          </a:prstGeom>
          <a:solidFill>
            <a:srgbClr val="2E2D2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80DFCF77-79E5-6F45-8A7C-6653CD0DC299}"/>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DFC23668-C011-BE47-B6D2-C1E77CD56B3C}"/>
              </a:ext>
            </a:extLst>
          </p:cNvPr>
          <p:cNvPicPr>
            <a:picLocks noChangeAspect="1"/>
          </p:cNvPicPr>
          <p:nvPr userDrawn="1"/>
        </p:nvPicPr>
        <p:blipFill>
          <a:blip r:embed="rId3"/>
          <a:stretch>
            <a:fillRect/>
          </a:stretch>
        </p:blipFill>
        <p:spPr>
          <a:xfrm>
            <a:off x="10754412" y="377883"/>
            <a:ext cx="1020970" cy="1647768"/>
          </a:xfrm>
          <a:prstGeom prst="rect">
            <a:avLst/>
          </a:prstGeom>
        </p:spPr>
      </p:pic>
      <p:sp>
        <p:nvSpPr>
          <p:cNvPr id="10" name="Title 1">
            <a:extLst>
              <a:ext uri="{FF2B5EF4-FFF2-40B4-BE49-F238E27FC236}">
                <a16:creationId xmlns:a16="http://schemas.microsoft.com/office/drawing/2014/main" id="{D94BDB8C-EAB5-DF41-AF00-9615A2E906C1}"/>
              </a:ext>
            </a:extLst>
          </p:cNvPr>
          <p:cNvSpPr txBox="1">
            <a:spLocks/>
          </p:cNvSpPr>
          <p:nvPr userDrawn="1"/>
        </p:nvSpPr>
        <p:spPr>
          <a:xfrm>
            <a:off x="373711" y="1138017"/>
            <a:ext cx="10294290" cy="2387600"/>
          </a:xfrm>
          <a:prstGeom prst="rect">
            <a:avLst/>
          </a:prstGeom>
        </p:spPr>
        <p:txBody>
          <a:bodyPr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latin typeface="Arial" panose="020B0604020202020204" pitchFamily="34" charset="0"/>
                <a:cs typeface="Arial" panose="020B0604020202020204" pitchFamily="34" charset="0"/>
              </a:rPr>
              <a:t>Essex Wildlife Trust</a:t>
            </a:r>
          </a:p>
        </p:txBody>
      </p:sp>
      <p:cxnSp>
        <p:nvCxnSpPr>
          <p:cNvPr id="11" name="Straight Connector 10">
            <a:extLst>
              <a:ext uri="{FF2B5EF4-FFF2-40B4-BE49-F238E27FC236}">
                <a16:creationId xmlns:a16="http://schemas.microsoft.com/office/drawing/2014/main" id="{123FD6D8-3252-4B4D-AA63-65C662EF8D7D}"/>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A3A0766A-8AB5-8B44-812E-6A6185DB1AB3}"/>
              </a:ext>
            </a:extLst>
          </p:cNvPr>
          <p:cNvPicPr>
            <a:picLocks noChangeAspect="1"/>
          </p:cNvPicPr>
          <p:nvPr userDrawn="1"/>
        </p:nvPicPr>
        <p:blipFill>
          <a:blip r:embed="rId4">
            <a:alphaModFix amt="10000"/>
          </a:blip>
          <a:stretch>
            <a:fillRect/>
          </a:stretch>
        </p:blipFill>
        <p:spPr>
          <a:xfrm>
            <a:off x="6197600" y="1698363"/>
            <a:ext cx="4317997" cy="3328456"/>
          </a:xfrm>
          <a:prstGeom prst="rect">
            <a:avLst/>
          </a:prstGeom>
        </p:spPr>
      </p:pic>
    </p:spTree>
    <p:extLst>
      <p:ext uri="{BB962C8B-B14F-4D97-AF65-F5344CB8AC3E}">
        <p14:creationId xmlns:p14="http://schemas.microsoft.com/office/powerpoint/2010/main" val="2974241854"/>
      </p:ext>
    </p:extLst>
  </p:cSld>
  <p:clrMap bg1="lt1" tx1="dk1" bg2="lt2" tx2="dk2" accent1="accent1" accent2="accent2" accent3="accent3" accent4="accent4" accent5="accent5" accent6="accent6" hlink="hlink" folHlink="folHlink"/>
  <p:sldLayoutIdLst>
    <p:sldLayoutId id="21474837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1F226-DBD4-8342-BD4F-14B3D41B8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C9E643-D569-6142-AEEC-19B2AFA15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9B5E52FC-4308-2142-B88A-CD293F12E94B}"/>
              </a:ext>
            </a:extLst>
          </p:cNvPr>
          <p:cNvSpPr/>
          <p:nvPr userDrawn="1"/>
        </p:nvSpPr>
        <p:spPr>
          <a:xfrm>
            <a:off x="0" y="0"/>
            <a:ext cx="12192000" cy="6858000"/>
          </a:xfrm>
          <a:prstGeom prst="rect">
            <a:avLst/>
          </a:prstGeom>
          <a:solidFill>
            <a:srgbClr val="2E2D2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61C88B20-7290-904C-A5B4-FADE2A64C959}"/>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CBF46F-97C6-DB45-AAC1-8A5231E55592}"/>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047023A9-FABF-5B44-AACF-F75EB8C837F6}"/>
              </a:ext>
            </a:extLst>
          </p:cNvPr>
          <p:cNvPicPr>
            <a:picLocks noChangeAspect="1"/>
          </p:cNvPicPr>
          <p:nvPr userDrawn="1"/>
        </p:nvPicPr>
        <p:blipFill>
          <a:blip r:embed="rId3"/>
          <a:stretch>
            <a:fillRect/>
          </a:stretch>
        </p:blipFill>
        <p:spPr>
          <a:xfrm>
            <a:off x="5447165" y="2381830"/>
            <a:ext cx="1297670" cy="2094341"/>
          </a:xfrm>
          <a:prstGeom prst="rect">
            <a:avLst/>
          </a:prstGeom>
        </p:spPr>
      </p:pic>
    </p:spTree>
    <p:extLst>
      <p:ext uri="{BB962C8B-B14F-4D97-AF65-F5344CB8AC3E}">
        <p14:creationId xmlns:p14="http://schemas.microsoft.com/office/powerpoint/2010/main" val="7017273"/>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80FAA6-9860-D84E-AE70-A9A904AC8B6F}"/>
              </a:ext>
            </a:extLst>
          </p:cNvPr>
          <p:cNvSpPr/>
          <p:nvPr userDrawn="1"/>
        </p:nvSpPr>
        <p:spPr>
          <a:xfrm>
            <a:off x="0" y="0"/>
            <a:ext cx="12192000" cy="6858000"/>
          </a:xfrm>
          <a:prstGeom prst="rect">
            <a:avLst/>
          </a:prstGeom>
          <a:solidFill>
            <a:srgbClr val="2E2D2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B48BF817-C314-E94E-B904-21DD1525A991}"/>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2F5FAECD-1697-F447-946E-D555D0AF0091}"/>
              </a:ext>
            </a:extLst>
          </p:cNvPr>
          <p:cNvPicPr>
            <a:picLocks noChangeAspect="1"/>
          </p:cNvPicPr>
          <p:nvPr userDrawn="1"/>
        </p:nvPicPr>
        <p:blipFill rotWithShape="1">
          <a:blip r:embed="rId4">
            <a:alphaModFix/>
          </a:blip>
          <a:srcRect l="19940"/>
          <a:stretch/>
        </p:blipFill>
        <p:spPr>
          <a:xfrm>
            <a:off x="-1" y="329977"/>
            <a:ext cx="2890981" cy="2783476"/>
          </a:xfrm>
          <a:prstGeom prst="rect">
            <a:avLst/>
          </a:prstGeom>
        </p:spPr>
      </p:pic>
    </p:spTree>
    <p:extLst>
      <p:ext uri="{BB962C8B-B14F-4D97-AF65-F5344CB8AC3E}">
        <p14:creationId xmlns:p14="http://schemas.microsoft.com/office/powerpoint/2010/main" val="3802361073"/>
      </p:ext>
    </p:extLst>
  </p:cSld>
  <p:clrMap bg1="lt1" tx1="dk1" bg2="lt2" tx2="dk2" accent1="accent1" accent2="accent2" accent3="accent3" accent4="accent4" accent5="accent5" accent6="accent6" hlink="hlink" folHlink="folHlink"/>
  <p:sldLayoutIdLst>
    <p:sldLayoutId id="2147483661" r:id="rId1"/>
    <p:sldLayoutId id="21474836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1F226-DBD4-8342-BD4F-14B3D41B8069}"/>
              </a:ext>
            </a:extLst>
          </p:cNvPr>
          <p:cNvSpPr>
            <a:spLocks noGrp="1"/>
          </p:cNvSpPr>
          <p:nvPr>
            <p:ph type="title"/>
          </p:nvPr>
        </p:nvSpPr>
        <p:spPr>
          <a:xfrm>
            <a:off x="3960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C9E643-D569-6142-AEEC-19B2AFA15E16}"/>
              </a:ext>
            </a:extLst>
          </p:cNvPr>
          <p:cNvSpPr>
            <a:spLocks noGrp="1"/>
          </p:cNvSpPr>
          <p:nvPr>
            <p:ph type="body" idx="1"/>
          </p:nvPr>
        </p:nvSpPr>
        <p:spPr>
          <a:xfrm>
            <a:off x="3960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A picture containing drawing&#10;&#10;Description automatically generated">
            <a:extLst>
              <a:ext uri="{FF2B5EF4-FFF2-40B4-BE49-F238E27FC236}">
                <a16:creationId xmlns:a16="http://schemas.microsoft.com/office/drawing/2014/main" id="{D18A5DE2-788B-4845-B01D-0D2BC44DA49F}"/>
              </a:ext>
            </a:extLst>
          </p:cNvPr>
          <p:cNvPicPr>
            <a:picLocks noChangeAspect="1"/>
          </p:cNvPicPr>
          <p:nvPr userDrawn="1"/>
        </p:nvPicPr>
        <p:blipFill>
          <a:blip r:embed="rId15"/>
          <a:stretch>
            <a:fillRect/>
          </a:stretch>
        </p:blipFill>
        <p:spPr>
          <a:xfrm>
            <a:off x="11104323" y="5698343"/>
            <a:ext cx="830023" cy="830023"/>
          </a:xfrm>
          <a:prstGeom prst="rect">
            <a:avLst/>
          </a:prstGeom>
        </p:spPr>
      </p:pic>
      <p:cxnSp>
        <p:nvCxnSpPr>
          <p:cNvPr id="5" name="Straight Connector 4">
            <a:extLst>
              <a:ext uri="{FF2B5EF4-FFF2-40B4-BE49-F238E27FC236}">
                <a16:creationId xmlns:a16="http://schemas.microsoft.com/office/drawing/2014/main" id="{EA845043-3300-2F40-A880-CA686245E617}"/>
              </a:ext>
            </a:extLst>
          </p:cNvPr>
          <p:cNvCxnSpPr>
            <a:cxnSpLocks/>
          </p:cNvCxnSpPr>
          <p:nvPr userDrawn="1"/>
        </p:nvCxnSpPr>
        <p:spPr>
          <a:xfrm>
            <a:off x="373711" y="6528021"/>
            <a:ext cx="10439698" cy="345"/>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881516"/>
      </p:ext>
    </p:extLst>
  </p:cSld>
  <p:clrMap bg1="lt1" tx1="dk1" bg2="lt2" tx2="dk2" accent1="accent1" accent2="accent2" accent3="accent3" accent4="accent4" accent5="accent5" accent6="accent6" hlink="hlink" folHlink="folHlink"/>
  <p:sldLayoutIdLst>
    <p:sldLayoutId id="2147483693" r:id="rId1"/>
    <p:sldLayoutId id="2147483690" r:id="rId2"/>
    <p:sldLayoutId id="2147483692" r:id="rId3"/>
    <p:sldLayoutId id="2147483691"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90000"/>
        </a:lnSpc>
        <a:spcBef>
          <a:spcPct val="0"/>
        </a:spcBef>
        <a:buNone/>
        <a:defRPr sz="4400" b="1" i="0" kern="1200">
          <a:solidFill>
            <a:srgbClr val="27262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2A9"/>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2A9"/>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2A9"/>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2A9"/>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2A9"/>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4a"/><Relationship Id="rId7"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image" Target="../media/image18.png"/><Relationship Id="rId5" Type="http://schemas.microsoft.com/office/2007/relationships/media" Target="../media/media3.m4a"/><Relationship Id="rId10" Type="http://schemas.openxmlformats.org/officeDocument/2006/relationships/image" Target="../media/image17.png"/><Relationship Id="rId4" Type="http://schemas.openxmlformats.org/officeDocument/2006/relationships/audio" Target="../media/media2.m4a"/><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D9FE607-88D2-944B-B220-A3EAD8B83E7F}"/>
              </a:ext>
            </a:extLst>
          </p:cNvPr>
          <p:cNvSpPr txBox="1">
            <a:spLocks/>
          </p:cNvSpPr>
          <p:nvPr/>
        </p:nvSpPr>
        <p:spPr>
          <a:xfrm>
            <a:off x="373712" y="3452952"/>
            <a:ext cx="10294289"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600" dirty="0">
                <a:solidFill>
                  <a:srgbClr val="00B2A9"/>
                </a:solidFill>
                <a:latin typeface="Arial" panose="020B0604020202020204" pitchFamily="34" charset="0"/>
                <a:cs typeface="Arial" panose="020B0604020202020204" pitchFamily="34" charset="0"/>
              </a:rPr>
              <a:t>Introduction to Bats.</a:t>
            </a:r>
          </a:p>
        </p:txBody>
      </p:sp>
      <p:pic>
        <p:nvPicPr>
          <p:cNvPr id="3" name="Picture 3" descr="Logo, company name&#10;&#10;Description automatically generated">
            <a:extLst>
              <a:ext uri="{FF2B5EF4-FFF2-40B4-BE49-F238E27FC236}">
                <a16:creationId xmlns:a16="http://schemas.microsoft.com/office/drawing/2014/main" id="{EB979544-8614-4EC0-B0DB-D461C75C09DF}"/>
              </a:ext>
            </a:extLst>
          </p:cNvPr>
          <p:cNvPicPr>
            <a:picLocks noChangeAspect="1"/>
          </p:cNvPicPr>
          <p:nvPr/>
        </p:nvPicPr>
        <p:blipFill>
          <a:blip r:embed="rId2"/>
          <a:stretch>
            <a:fillRect/>
          </a:stretch>
        </p:blipFill>
        <p:spPr>
          <a:xfrm>
            <a:off x="324162" y="231177"/>
            <a:ext cx="1600200" cy="1323975"/>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DE07B600-25F8-452F-A59F-9517335FEE74}"/>
              </a:ext>
            </a:extLst>
          </p:cNvPr>
          <p:cNvPicPr>
            <a:picLocks noChangeAspect="1"/>
          </p:cNvPicPr>
          <p:nvPr/>
        </p:nvPicPr>
        <p:blipFill>
          <a:blip r:embed="rId3"/>
          <a:stretch>
            <a:fillRect/>
          </a:stretch>
        </p:blipFill>
        <p:spPr>
          <a:xfrm>
            <a:off x="2265872" y="267318"/>
            <a:ext cx="2743200" cy="1262533"/>
          </a:xfrm>
          <a:prstGeom prst="rect">
            <a:avLst/>
          </a:prstGeom>
        </p:spPr>
      </p:pic>
    </p:spTree>
    <p:extLst>
      <p:ext uri="{BB962C8B-B14F-4D97-AF65-F5344CB8AC3E}">
        <p14:creationId xmlns:p14="http://schemas.microsoft.com/office/powerpoint/2010/main" val="1772648789"/>
      </p:ext>
    </p:extLst>
  </p:cSld>
  <p:clrMapOvr>
    <a:masterClrMapping/>
  </p:clrMapOvr>
  <mc:AlternateContent xmlns:mc="http://schemas.openxmlformats.org/markup-compatibility/2006" xmlns:p14="http://schemas.microsoft.com/office/powerpoint/2010/main">
    <mc:Choice Requires="p14">
      <p:transition spd="med" p14:dur="700" advTm="15753">
        <p:fade/>
      </p:transition>
    </mc:Choice>
    <mc:Fallback xmlns="">
      <p:transition spd="med" advTm="15753">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6981382" y="5450457"/>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6" name="TextBox 5">
            <a:extLst>
              <a:ext uri="{FF2B5EF4-FFF2-40B4-BE49-F238E27FC236}">
                <a16:creationId xmlns:a16="http://schemas.microsoft.com/office/drawing/2014/main" id="{8CDB48DD-552B-4ACA-B4E4-D43DD87F86DF}"/>
              </a:ext>
            </a:extLst>
          </p:cNvPr>
          <p:cNvSpPr txBox="1"/>
          <p:nvPr/>
        </p:nvSpPr>
        <p:spPr>
          <a:xfrm>
            <a:off x="92765" y="72153"/>
            <a:ext cx="3975652" cy="5632311"/>
          </a:xfrm>
          <a:prstGeom prst="rect">
            <a:avLst/>
          </a:prstGeom>
          <a:noFill/>
        </p:spPr>
        <p:txBody>
          <a:bodyPr wrap="square">
            <a:spAutoFit/>
          </a:bodyPr>
          <a:lstStyle/>
          <a:p>
            <a:pPr algn="l"/>
            <a:r>
              <a:rPr lang="en-GB" b="0" i="0" dirty="0">
                <a:solidFill>
                  <a:srgbClr val="000000"/>
                </a:solidFill>
                <a:effectLst/>
                <a:latin typeface="Helvetica" panose="020B0604020202020204" pitchFamily="34" charset="0"/>
              </a:rPr>
              <a:t>Caves aren't the only place that bats "hang out".  Bats also sleep in trees, mines, under bridges, in bushes and even in old buildings or barns.  Some tiny South American bats make tent-like shelters out of palm tree leaves.</a:t>
            </a:r>
          </a:p>
          <a:p>
            <a:pPr algn="l"/>
            <a:r>
              <a:rPr lang="en-GB" b="0" i="0" dirty="0">
                <a:solidFill>
                  <a:srgbClr val="000000"/>
                </a:solidFill>
                <a:effectLst/>
                <a:latin typeface="Helvetica" panose="020B0604020202020204" pitchFamily="34" charset="0"/>
              </a:rPr>
              <a:t>Bats that might have typically lived in caves have begun to adapt to urban life by modifying their behaviour to live in man made structures in the city.  The largest urban bat colony is under the Congress Avenue Bridge in Austin, Texas.  The bridge is home to about 1.5 million Mexican free-tail bats.  To put that in perspective, Austin is home to only a little over 1.5 million people -- there are nearly as many bats living under the bridge as there people living in the entire city!</a:t>
            </a:r>
          </a:p>
          <a:p>
            <a:pPr algn="l"/>
            <a:r>
              <a:rPr lang="en-GB" b="0" i="0" dirty="0">
                <a:solidFill>
                  <a:srgbClr val="000000"/>
                </a:solidFill>
                <a:effectLst/>
                <a:latin typeface="Helvetica" panose="020B0604020202020204" pitchFamily="34" charset="0"/>
              </a:rPr>
              <a:t> </a:t>
            </a:r>
          </a:p>
        </p:txBody>
      </p:sp>
      <p:pic>
        <p:nvPicPr>
          <p:cNvPr id="4" name="Picture 3">
            <a:extLst>
              <a:ext uri="{FF2B5EF4-FFF2-40B4-BE49-F238E27FC236}">
                <a16:creationId xmlns:a16="http://schemas.microsoft.com/office/drawing/2014/main" id="{7BF54CC8-1AC2-4DE5-881C-20FFA7FDC46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068417" y="108596"/>
            <a:ext cx="7907683" cy="5305154"/>
          </a:xfrm>
          <a:prstGeom prst="rect">
            <a:avLst/>
          </a:prstGeom>
        </p:spPr>
      </p:pic>
    </p:spTree>
    <p:extLst>
      <p:ext uri="{BB962C8B-B14F-4D97-AF65-F5344CB8AC3E}">
        <p14:creationId xmlns:p14="http://schemas.microsoft.com/office/powerpoint/2010/main" val="1311174938"/>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What do you call a baby bat?</a:t>
            </a:r>
          </a:p>
        </p:txBody>
      </p:sp>
    </p:spTree>
    <p:extLst>
      <p:ext uri="{BB962C8B-B14F-4D97-AF65-F5344CB8AC3E}">
        <p14:creationId xmlns:p14="http://schemas.microsoft.com/office/powerpoint/2010/main" val="4182797074"/>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6767989" y="554729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6" name="TextBox 5">
            <a:extLst>
              <a:ext uri="{FF2B5EF4-FFF2-40B4-BE49-F238E27FC236}">
                <a16:creationId xmlns:a16="http://schemas.microsoft.com/office/drawing/2014/main" id="{4A0D5AC4-F5F2-466F-9251-FAA73947333D}"/>
              </a:ext>
            </a:extLst>
          </p:cNvPr>
          <p:cNvSpPr txBox="1"/>
          <p:nvPr/>
        </p:nvSpPr>
        <p:spPr>
          <a:xfrm>
            <a:off x="159030" y="62866"/>
            <a:ext cx="4147927" cy="5632311"/>
          </a:xfrm>
          <a:prstGeom prst="rect">
            <a:avLst/>
          </a:prstGeom>
          <a:noFill/>
        </p:spPr>
        <p:txBody>
          <a:bodyPr wrap="square">
            <a:spAutoFit/>
          </a:bodyPr>
          <a:lstStyle/>
          <a:p>
            <a:r>
              <a:rPr lang="en-GB" dirty="0"/>
              <a:t>Bat Babies</a:t>
            </a:r>
          </a:p>
          <a:p>
            <a:endParaRPr lang="en-GB" dirty="0"/>
          </a:p>
          <a:p>
            <a:r>
              <a:rPr lang="en-GB" dirty="0"/>
              <a:t>A baby bat is called "pups".</a:t>
            </a:r>
          </a:p>
          <a:p>
            <a:endParaRPr lang="en-GB" dirty="0"/>
          </a:p>
          <a:p>
            <a:r>
              <a:rPr lang="en-GB" dirty="0"/>
              <a:t>Bat pups are tiny when born, but grow up fast.  Some species are flying and hunting on their own within a month of birth.</a:t>
            </a:r>
          </a:p>
          <a:p>
            <a:endParaRPr lang="en-GB" dirty="0"/>
          </a:p>
          <a:p>
            <a:r>
              <a:rPr lang="en-GB" dirty="0"/>
              <a:t>Bats, like people, usually only have one baby at a time although on occasion they'll have twins.</a:t>
            </a:r>
          </a:p>
          <a:p>
            <a:endParaRPr lang="en-GB" dirty="0"/>
          </a:p>
          <a:p>
            <a:r>
              <a:rPr lang="en-GB" dirty="0"/>
              <a:t>Pups are born without hair -- they look tiny, scrawny and pink.  They drink milk from their mothers like all mammals do.  They are born with strong legs and claws because they have to hang on to mom when she's roosting and to the cave when she's not there.  If the baby looses its grip and falls, it will die.</a:t>
            </a:r>
          </a:p>
        </p:txBody>
      </p:sp>
      <p:pic>
        <p:nvPicPr>
          <p:cNvPr id="1026" name="Picture 2" descr="See the source image">
            <a:extLst>
              <a:ext uri="{FF2B5EF4-FFF2-40B4-BE49-F238E27FC236}">
                <a16:creationId xmlns:a16="http://schemas.microsoft.com/office/drawing/2014/main" id="{106B97EB-F027-4C81-9B58-4EC23C1ABB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375217" y="215900"/>
            <a:ext cx="7673499" cy="431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11407"/>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9600" b="0" i="0" dirty="0">
                <a:solidFill>
                  <a:schemeClr val="bg1"/>
                </a:solidFill>
                <a:effectLst/>
                <a:latin typeface="Arial" panose="020B0604020202020204" pitchFamily="34" charset="0"/>
                <a:cs typeface="Arial" panose="020B0604020202020204" pitchFamily="34" charset="0"/>
              </a:rPr>
              <a:t>Bat Senses</a:t>
            </a:r>
          </a:p>
          <a:p>
            <a:pPr algn="ctr"/>
            <a:endParaRPr lang="en-US" sz="8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1793330"/>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6767989" y="5561598"/>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532987"/>
            <a:ext cx="2170656" cy="999025"/>
          </a:xfrm>
          <a:prstGeom prst="rect">
            <a:avLst/>
          </a:prstGeom>
        </p:spPr>
      </p:pic>
      <p:sp>
        <p:nvSpPr>
          <p:cNvPr id="6" name="TextBox 5">
            <a:extLst>
              <a:ext uri="{FF2B5EF4-FFF2-40B4-BE49-F238E27FC236}">
                <a16:creationId xmlns:a16="http://schemas.microsoft.com/office/drawing/2014/main" id="{49E9C4DD-885B-408A-8C54-C76EB7703040}"/>
              </a:ext>
            </a:extLst>
          </p:cNvPr>
          <p:cNvSpPr txBox="1"/>
          <p:nvPr/>
        </p:nvSpPr>
        <p:spPr>
          <a:xfrm>
            <a:off x="0" y="30591"/>
            <a:ext cx="6639339" cy="6463308"/>
          </a:xfrm>
          <a:prstGeom prst="rect">
            <a:avLst/>
          </a:prstGeom>
          <a:noFill/>
        </p:spPr>
        <p:txBody>
          <a:bodyPr wrap="square">
            <a:spAutoFit/>
          </a:bodyPr>
          <a:lstStyle/>
          <a:p>
            <a:r>
              <a:rPr lang="en-GB" dirty="0"/>
              <a:t>Bats smell, hear, taste, feel and see just like people do.  The term "blind as a bat" isn't really accurate.  Bats have perfectly good eyes for seeing in the daylight.  The problem is, they do most of their hunting at night!</a:t>
            </a:r>
          </a:p>
          <a:p>
            <a:endParaRPr lang="en-GB" dirty="0"/>
          </a:p>
          <a:p>
            <a:r>
              <a:rPr lang="en-GB" dirty="0"/>
              <a:t>Instead of relying on their sense of sight for night-time vision, bats make rapid high-pitched squeaks called "ultrasounds".  These sounds are too high for most people to hear.  If these sounds hit something, they bounce back -- sort of like when you hear your echo in a mountain or a bathroom when you shout.  The bat hears the echo and can tell where the object is.  This is called "echolocation". </a:t>
            </a:r>
          </a:p>
          <a:p>
            <a:r>
              <a:rPr lang="en-GB" dirty="0"/>
              <a:t>We all know that we shouldn't talk with our mouths full -- and this causes a certain amount of difficulty for some bats who eat while flying (they swoop and catch insects -- eating them while they're still in the air).  Although some bats make the squeaks needed for echolocation with their mouths, many send out sounds through their noses.  Bats that echolocate with their nose often have special flaps and folds of skin on their faces called "nose leaves".  Scientists think that the nose leaves help the bats send the sounds in different directions.  The nose leaves give the bats a rather odd appearance!</a:t>
            </a:r>
          </a:p>
          <a:p>
            <a:endParaRPr lang="en-GB" dirty="0"/>
          </a:p>
          <a:p>
            <a:r>
              <a:rPr lang="en-GB" dirty="0"/>
              <a:t>Bats have the best hearing of all land mammals.  They often have huge ears compared to the rest of the body.</a:t>
            </a:r>
          </a:p>
        </p:txBody>
      </p:sp>
      <p:pic>
        <p:nvPicPr>
          <p:cNvPr id="4" name="Picture 3">
            <a:extLst>
              <a:ext uri="{FF2B5EF4-FFF2-40B4-BE49-F238E27FC236}">
                <a16:creationId xmlns:a16="http://schemas.microsoft.com/office/drawing/2014/main" id="{CA4A1A55-97BB-4CED-98E6-4396C679A282}"/>
              </a:ext>
            </a:extLst>
          </p:cNvPr>
          <p:cNvPicPr>
            <a:picLocks noChangeAspect="1"/>
          </p:cNvPicPr>
          <p:nvPr/>
        </p:nvPicPr>
        <p:blipFill>
          <a:blip r:embed="rId4"/>
          <a:stretch>
            <a:fillRect/>
          </a:stretch>
        </p:blipFill>
        <p:spPr>
          <a:xfrm>
            <a:off x="7015871" y="30591"/>
            <a:ext cx="4807447" cy="5101428"/>
          </a:xfrm>
          <a:prstGeom prst="rect">
            <a:avLst/>
          </a:prstGeom>
        </p:spPr>
      </p:pic>
      <p:sp>
        <p:nvSpPr>
          <p:cNvPr id="9" name="TextBox 8">
            <a:extLst>
              <a:ext uri="{FF2B5EF4-FFF2-40B4-BE49-F238E27FC236}">
                <a16:creationId xmlns:a16="http://schemas.microsoft.com/office/drawing/2014/main" id="{9015F2FF-477F-4D0C-B6A7-2A431FC1AB78}"/>
              </a:ext>
            </a:extLst>
          </p:cNvPr>
          <p:cNvSpPr txBox="1"/>
          <p:nvPr/>
        </p:nvSpPr>
        <p:spPr>
          <a:xfrm>
            <a:off x="7015871" y="5134185"/>
            <a:ext cx="4807447" cy="338554"/>
          </a:xfrm>
          <a:prstGeom prst="rect">
            <a:avLst/>
          </a:prstGeom>
          <a:noFill/>
        </p:spPr>
        <p:txBody>
          <a:bodyPr wrap="square">
            <a:spAutoFit/>
          </a:bodyPr>
          <a:lstStyle/>
          <a:p>
            <a:pPr algn="ctr"/>
            <a:r>
              <a:rPr lang="en-GB" sz="1600" dirty="0"/>
              <a:t>Bat with nose leaves. Also notice the very large ears.</a:t>
            </a:r>
          </a:p>
        </p:txBody>
      </p:sp>
    </p:spTree>
    <p:extLst>
      <p:ext uri="{BB962C8B-B14F-4D97-AF65-F5344CB8AC3E}">
        <p14:creationId xmlns:p14="http://schemas.microsoft.com/office/powerpoint/2010/main" val="2076587752"/>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8"/>
          <a:stretch>
            <a:fillRect/>
          </a:stretch>
        </p:blipFill>
        <p:spPr>
          <a:xfrm>
            <a:off x="10860095" y="7215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9"/>
          <a:stretch>
            <a:fillRect/>
          </a:stretch>
        </p:blipFill>
        <p:spPr>
          <a:xfrm>
            <a:off x="8359191" y="5404343"/>
            <a:ext cx="2170656" cy="999025"/>
          </a:xfrm>
          <a:prstGeom prst="rect">
            <a:avLst/>
          </a:prstGeom>
        </p:spPr>
      </p:pic>
      <p:pic>
        <p:nvPicPr>
          <p:cNvPr id="2" name="Picture 1">
            <a:extLst>
              <a:ext uri="{FF2B5EF4-FFF2-40B4-BE49-F238E27FC236}">
                <a16:creationId xmlns:a16="http://schemas.microsoft.com/office/drawing/2014/main" id="{ADDFF83B-CC8F-4D38-8DC8-DC766A995FAA}"/>
              </a:ext>
            </a:extLst>
          </p:cNvPr>
          <p:cNvPicPr>
            <a:picLocks noChangeAspect="1"/>
          </p:cNvPicPr>
          <p:nvPr/>
        </p:nvPicPr>
        <p:blipFill>
          <a:blip r:embed="rId10"/>
          <a:stretch>
            <a:fillRect/>
          </a:stretch>
        </p:blipFill>
        <p:spPr>
          <a:xfrm>
            <a:off x="159029" y="184701"/>
            <a:ext cx="10588483" cy="4963351"/>
          </a:xfrm>
          <a:prstGeom prst="rect">
            <a:avLst/>
          </a:prstGeom>
        </p:spPr>
      </p:pic>
      <p:pic>
        <p:nvPicPr>
          <p:cNvPr id="6" name="55EFA843">
            <a:hlinkClick r:id="" action="ppaction://media"/>
            <a:extLst>
              <a:ext uri="{FF2B5EF4-FFF2-40B4-BE49-F238E27FC236}">
                <a16:creationId xmlns:a16="http://schemas.microsoft.com/office/drawing/2014/main" id="{3F014C58-C38C-4494-ADC3-404B78A6D04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96875" y="5294255"/>
            <a:ext cx="609600" cy="609600"/>
          </a:xfrm>
          <a:prstGeom prst="rect">
            <a:avLst/>
          </a:prstGeom>
        </p:spPr>
      </p:pic>
      <p:sp>
        <p:nvSpPr>
          <p:cNvPr id="9" name="TextBox 8">
            <a:extLst>
              <a:ext uri="{FF2B5EF4-FFF2-40B4-BE49-F238E27FC236}">
                <a16:creationId xmlns:a16="http://schemas.microsoft.com/office/drawing/2014/main" id="{39E39A32-3812-4149-A6A9-AEE1E0143678}"/>
              </a:ext>
            </a:extLst>
          </p:cNvPr>
          <p:cNvSpPr txBox="1"/>
          <p:nvPr/>
        </p:nvSpPr>
        <p:spPr>
          <a:xfrm>
            <a:off x="159029" y="6032500"/>
            <a:ext cx="2170656" cy="370868"/>
          </a:xfrm>
          <a:prstGeom prst="rect">
            <a:avLst/>
          </a:prstGeom>
          <a:noFill/>
        </p:spPr>
        <p:txBody>
          <a:bodyPr wrap="square" rtlCol="0">
            <a:spAutoFit/>
          </a:bodyPr>
          <a:lstStyle/>
          <a:p>
            <a:r>
              <a:rPr lang="en-GB" dirty="0"/>
              <a:t>Sparano pipistrelle </a:t>
            </a:r>
          </a:p>
        </p:txBody>
      </p:sp>
      <p:pic>
        <p:nvPicPr>
          <p:cNvPr id="11" name="5AC16CB7">
            <a:hlinkClick r:id="" action="ppaction://media"/>
            <a:extLst>
              <a:ext uri="{FF2B5EF4-FFF2-40B4-BE49-F238E27FC236}">
                <a16:creationId xmlns:a16="http://schemas.microsoft.com/office/drawing/2014/main" id="{B284681A-BF87-40CB-A7A0-16EC964AA7F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575387" y="5285476"/>
            <a:ext cx="609600" cy="609600"/>
          </a:xfrm>
          <a:prstGeom prst="rect">
            <a:avLst/>
          </a:prstGeom>
        </p:spPr>
      </p:pic>
      <p:sp>
        <p:nvSpPr>
          <p:cNvPr id="13" name="TextBox 12">
            <a:extLst>
              <a:ext uri="{FF2B5EF4-FFF2-40B4-BE49-F238E27FC236}">
                <a16:creationId xmlns:a16="http://schemas.microsoft.com/office/drawing/2014/main" id="{811B09A3-2ED5-4DC1-88EF-6095B166309C}"/>
              </a:ext>
            </a:extLst>
          </p:cNvPr>
          <p:cNvSpPr txBox="1"/>
          <p:nvPr/>
        </p:nvSpPr>
        <p:spPr>
          <a:xfrm>
            <a:off x="2916062" y="6034900"/>
            <a:ext cx="2170656" cy="369332"/>
          </a:xfrm>
          <a:prstGeom prst="rect">
            <a:avLst/>
          </a:prstGeom>
          <a:noFill/>
        </p:spPr>
        <p:txBody>
          <a:bodyPr wrap="square">
            <a:spAutoFit/>
          </a:bodyPr>
          <a:lstStyle/>
          <a:p>
            <a:r>
              <a:rPr lang="en-GB" dirty="0"/>
              <a:t>Common pipistrelle</a:t>
            </a:r>
          </a:p>
        </p:txBody>
      </p:sp>
      <p:pic>
        <p:nvPicPr>
          <p:cNvPr id="14" name="FC29C7A0">
            <a:hlinkClick r:id="" action="ppaction://media"/>
            <a:extLst>
              <a:ext uri="{FF2B5EF4-FFF2-40B4-BE49-F238E27FC236}">
                <a16:creationId xmlns:a16="http://schemas.microsoft.com/office/drawing/2014/main" id="{D6FB1AE7-BBBA-42C9-89BE-F413DE789FD4}"/>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6335899" y="5285476"/>
            <a:ext cx="609600" cy="609600"/>
          </a:xfrm>
          <a:prstGeom prst="rect">
            <a:avLst/>
          </a:prstGeom>
        </p:spPr>
      </p:pic>
      <p:sp>
        <p:nvSpPr>
          <p:cNvPr id="16" name="TextBox 15">
            <a:extLst>
              <a:ext uri="{FF2B5EF4-FFF2-40B4-BE49-F238E27FC236}">
                <a16:creationId xmlns:a16="http://schemas.microsoft.com/office/drawing/2014/main" id="{118C84CB-CFB8-4511-AF69-D08CAA91D556}"/>
              </a:ext>
            </a:extLst>
          </p:cNvPr>
          <p:cNvSpPr txBox="1"/>
          <p:nvPr/>
        </p:nvSpPr>
        <p:spPr>
          <a:xfrm>
            <a:off x="6183135" y="6032500"/>
            <a:ext cx="1138611" cy="369332"/>
          </a:xfrm>
          <a:prstGeom prst="rect">
            <a:avLst/>
          </a:prstGeom>
          <a:noFill/>
        </p:spPr>
        <p:txBody>
          <a:bodyPr wrap="square">
            <a:spAutoFit/>
          </a:bodyPr>
          <a:lstStyle/>
          <a:p>
            <a:r>
              <a:rPr lang="en-GB" dirty="0"/>
              <a:t>Noctule</a:t>
            </a:r>
          </a:p>
        </p:txBody>
      </p:sp>
    </p:spTree>
    <p:extLst>
      <p:ext uri="{BB962C8B-B14F-4D97-AF65-F5344CB8AC3E}">
        <p14:creationId xmlns:p14="http://schemas.microsoft.com/office/powerpoint/2010/main" val="114200434"/>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56"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17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0">
                  <p:stCondLst>
                    <p:cond delay="indefinite"/>
                  </p:stCondLst>
                  <p:endCondLst>
                    <p:cond evt="onStopAudio" delay="0">
                      <p:tgtEl>
                        <p:sldTgt/>
                      </p:tgtEl>
                    </p:cond>
                  </p:endCondLst>
                </p:cTn>
                <p:tgtEl>
                  <p:spTgt spid="6"/>
                </p:tgtEl>
              </p:cMediaNode>
            </p:audio>
            <p:audio>
              <p:cMediaNode vol="100000">
                <p:cTn id="16" fill="hold" display="0">
                  <p:stCondLst>
                    <p:cond delay="indefinite"/>
                  </p:stCondLst>
                  <p:endCondLst>
                    <p:cond evt="onStopAudio" delay="0">
                      <p:tgtEl>
                        <p:sldTgt/>
                      </p:tgtEl>
                    </p:cond>
                  </p:endCondLst>
                </p:cTn>
                <p:tgtEl>
                  <p:spTgt spid="11"/>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9600" b="0" i="0" dirty="0">
                <a:solidFill>
                  <a:schemeClr val="bg1"/>
                </a:solidFill>
                <a:effectLst/>
                <a:latin typeface="Arial" panose="020B0604020202020204" pitchFamily="34" charset="0"/>
                <a:cs typeface="Arial" panose="020B0604020202020204" pitchFamily="34" charset="0"/>
              </a:rPr>
              <a:t>What do bats eat?</a:t>
            </a:r>
          </a:p>
          <a:p>
            <a:pPr algn="ctr"/>
            <a:endParaRPr lang="en-US" sz="8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818733"/>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7047103" y="554729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536863"/>
            <a:ext cx="2170656" cy="999025"/>
          </a:xfrm>
          <a:prstGeom prst="rect">
            <a:avLst/>
          </a:prstGeom>
        </p:spPr>
      </p:pic>
      <p:sp>
        <p:nvSpPr>
          <p:cNvPr id="9" name="TextBox 8">
            <a:extLst>
              <a:ext uri="{FF2B5EF4-FFF2-40B4-BE49-F238E27FC236}">
                <a16:creationId xmlns:a16="http://schemas.microsoft.com/office/drawing/2014/main" id="{F4D2B37A-6600-4688-95CC-FF2089F17789}"/>
              </a:ext>
            </a:extLst>
          </p:cNvPr>
          <p:cNvSpPr txBox="1"/>
          <p:nvPr/>
        </p:nvSpPr>
        <p:spPr>
          <a:xfrm>
            <a:off x="145774" y="275776"/>
            <a:ext cx="6096000" cy="1754326"/>
          </a:xfrm>
          <a:prstGeom prst="rect">
            <a:avLst/>
          </a:prstGeom>
          <a:noFill/>
        </p:spPr>
        <p:txBody>
          <a:bodyPr wrap="square">
            <a:spAutoFit/>
          </a:bodyPr>
          <a:lstStyle/>
          <a:p>
            <a:r>
              <a:rPr lang="en-GB" dirty="0"/>
              <a:t>All UK bats eat insects. Each species has its favourite types and hunts them in its own special way. Most insects are caught and eaten in mid-air, though bats sometimes find it easier to hang up to eat larger prey. All bats have very big appetites, because flying uses up lots of energy. A common pipistrelle can eat over 3,000 tiny insects in a single night! </a:t>
            </a:r>
          </a:p>
        </p:txBody>
      </p:sp>
      <p:pic>
        <p:nvPicPr>
          <p:cNvPr id="10" name="Picture 9">
            <a:extLst>
              <a:ext uri="{FF2B5EF4-FFF2-40B4-BE49-F238E27FC236}">
                <a16:creationId xmlns:a16="http://schemas.microsoft.com/office/drawing/2014/main" id="{62CA2C38-0E18-46D6-9B22-444B578FA82B}"/>
              </a:ext>
            </a:extLst>
          </p:cNvPr>
          <p:cNvPicPr>
            <a:picLocks noChangeAspect="1"/>
          </p:cNvPicPr>
          <p:nvPr/>
        </p:nvPicPr>
        <p:blipFill>
          <a:blip r:embed="rId4"/>
          <a:stretch>
            <a:fillRect/>
          </a:stretch>
        </p:blipFill>
        <p:spPr>
          <a:xfrm>
            <a:off x="6363940" y="215900"/>
            <a:ext cx="5682286" cy="3812761"/>
          </a:xfrm>
          <a:prstGeom prst="rect">
            <a:avLst/>
          </a:prstGeom>
        </p:spPr>
      </p:pic>
      <p:pic>
        <p:nvPicPr>
          <p:cNvPr id="12" name="Picture 11">
            <a:extLst>
              <a:ext uri="{FF2B5EF4-FFF2-40B4-BE49-F238E27FC236}">
                <a16:creationId xmlns:a16="http://schemas.microsoft.com/office/drawing/2014/main" id="{45419B7A-4050-4FA9-A072-1443F5E47C14}"/>
              </a:ext>
            </a:extLst>
          </p:cNvPr>
          <p:cNvPicPr>
            <a:picLocks noChangeAspect="1"/>
          </p:cNvPicPr>
          <p:nvPr/>
        </p:nvPicPr>
        <p:blipFill rotWithShape="1">
          <a:blip r:embed="rId5"/>
          <a:srcRect b="14144"/>
          <a:stretch/>
        </p:blipFill>
        <p:spPr>
          <a:xfrm>
            <a:off x="6383711" y="4120758"/>
            <a:ext cx="2277653" cy="1432408"/>
          </a:xfrm>
          <a:prstGeom prst="rect">
            <a:avLst/>
          </a:prstGeom>
        </p:spPr>
      </p:pic>
      <p:pic>
        <p:nvPicPr>
          <p:cNvPr id="13" name="Picture 12">
            <a:extLst>
              <a:ext uri="{FF2B5EF4-FFF2-40B4-BE49-F238E27FC236}">
                <a16:creationId xmlns:a16="http://schemas.microsoft.com/office/drawing/2014/main" id="{1DBC0FCF-CD48-40E8-8843-69AD28F5743E}"/>
              </a:ext>
            </a:extLst>
          </p:cNvPr>
          <p:cNvPicPr>
            <a:picLocks noChangeAspect="1"/>
          </p:cNvPicPr>
          <p:nvPr/>
        </p:nvPicPr>
        <p:blipFill>
          <a:blip r:embed="rId6"/>
          <a:stretch>
            <a:fillRect/>
          </a:stretch>
        </p:blipFill>
        <p:spPr>
          <a:xfrm>
            <a:off x="9864106" y="4120758"/>
            <a:ext cx="2138733" cy="1426535"/>
          </a:xfrm>
          <a:prstGeom prst="rect">
            <a:avLst/>
          </a:prstGeom>
        </p:spPr>
      </p:pic>
      <p:pic>
        <p:nvPicPr>
          <p:cNvPr id="14" name="Picture 13">
            <a:extLst>
              <a:ext uri="{FF2B5EF4-FFF2-40B4-BE49-F238E27FC236}">
                <a16:creationId xmlns:a16="http://schemas.microsoft.com/office/drawing/2014/main" id="{9480104C-B06B-4A26-B4E9-A5C9967B2C73}"/>
              </a:ext>
            </a:extLst>
          </p:cNvPr>
          <p:cNvPicPr>
            <a:picLocks noChangeAspect="1"/>
          </p:cNvPicPr>
          <p:nvPr/>
        </p:nvPicPr>
        <p:blipFill>
          <a:blip r:embed="rId7"/>
          <a:stretch>
            <a:fillRect/>
          </a:stretch>
        </p:blipFill>
        <p:spPr>
          <a:xfrm>
            <a:off x="205623" y="2075481"/>
            <a:ext cx="5995483" cy="3957019"/>
          </a:xfrm>
          <a:prstGeom prst="rect">
            <a:avLst/>
          </a:prstGeom>
        </p:spPr>
      </p:pic>
      <p:pic>
        <p:nvPicPr>
          <p:cNvPr id="15" name="Picture 14">
            <a:extLst>
              <a:ext uri="{FF2B5EF4-FFF2-40B4-BE49-F238E27FC236}">
                <a16:creationId xmlns:a16="http://schemas.microsoft.com/office/drawing/2014/main" id="{72C16FDC-F77E-4DDE-820A-C8CBCE75EDCB}"/>
              </a:ext>
            </a:extLst>
          </p:cNvPr>
          <p:cNvPicPr>
            <a:picLocks noChangeAspect="1"/>
          </p:cNvPicPr>
          <p:nvPr/>
        </p:nvPicPr>
        <p:blipFill>
          <a:blip r:embed="rId8"/>
          <a:stretch>
            <a:fillRect/>
          </a:stretch>
        </p:blipFill>
        <p:spPr>
          <a:xfrm>
            <a:off x="8736760" y="4120758"/>
            <a:ext cx="1062079" cy="1416105"/>
          </a:xfrm>
          <a:prstGeom prst="rect">
            <a:avLst/>
          </a:prstGeom>
        </p:spPr>
      </p:pic>
    </p:spTree>
    <p:extLst>
      <p:ext uri="{BB962C8B-B14F-4D97-AF65-F5344CB8AC3E}">
        <p14:creationId xmlns:p14="http://schemas.microsoft.com/office/powerpoint/2010/main" val="2305617546"/>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Do all bats fly the same way</a:t>
            </a:r>
          </a:p>
        </p:txBody>
      </p:sp>
    </p:spTree>
    <p:extLst>
      <p:ext uri="{BB962C8B-B14F-4D97-AF65-F5344CB8AC3E}">
        <p14:creationId xmlns:p14="http://schemas.microsoft.com/office/powerpoint/2010/main" val="2735722063"/>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11019125" y="42517"/>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9985031" y="2780411"/>
            <a:ext cx="2170656" cy="999025"/>
          </a:xfrm>
          <a:prstGeom prst="rect">
            <a:avLst/>
          </a:prstGeom>
        </p:spPr>
      </p:pic>
      <p:pic>
        <p:nvPicPr>
          <p:cNvPr id="2" name="Picture 1">
            <a:extLst>
              <a:ext uri="{FF2B5EF4-FFF2-40B4-BE49-F238E27FC236}">
                <a16:creationId xmlns:a16="http://schemas.microsoft.com/office/drawing/2014/main" id="{ABE9DE4F-040A-412E-A978-5721C04B30C7}"/>
              </a:ext>
            </a:extLst>
          </p:cNvPr>
          <p:cNvPicPr>
            <a:picLocks noChangeAspect="1"/>
          </p:cNvPicPr>
          <p:nvPr/>
        </p:nvPicPr>
        <p:blipFill>
          <a:blip r:embed="rId4"/>
          <a:stretch>
            <a:fillRect/>
          </a:stretch>
        </p:blipFill>
        <p:spPr>
          <a:xfrm>
            <a:off x="499316" y="702365"/>
            <a:ext cx="9114810" cy="5774939"/>
          </a:xfrm>
          <a:prstGeom prst="rect">
            <a:avLst/>
          </a:prstGeom>
        </p:spPr>
      </p:pic>
      <p:sp>
        <p:nvSpPr>
          <p:cNvPr id="4" name="TextBox 3">
            <a:extLst>
              <a:ext uri="{FF2B5EF4-FFF2-40B4-BE49-F238E27FC236}">
                <a16:creationId xmlns:a16="http://schemas.microsoft.com/office/drawing/2014/main" id="{F06DBFCF-10D3-4B85-BC5D-39A9AC4B26F1}"/>
              </a:ext>
            </a:extLst>
          </p:cNvPr>
          <p:cNvSpPr txBox="1"/>
          <p:nvPr/>
        </p:nvSpPr>
        <p:spPr>
          <a:xfrm>
            <a:off x="499316" y="0"/>
            <a:ext cx="9114810" cy="646331"/>
          </a:xfrm>
          <a:prstGeom prst="rect">
            <a:avLst/>
          </a:prstGeom>
          <a:noFill/>
        </p:spPr>
        <p:txBody>
          <a:bodyPr wrap="square" rtlCol="0">
            <a:spAutoFit/>
          </a:bodyPr>
          <a:lstStyle/>
          <a:p>
            <a:pPr algn="ctr"/>
            <a:r>
              <a:rPr lang="en-GB" sz="3600" dirty="0"/>
              <a:t>They all fly in a different way.</a:t>
            </a:r>
          </a:p>
        </p:txBody>
      </p:sp>
    </p:spTree>
    <p:extLst>
      <p:ext uri="{BB962C8B-B14F-4D97-AF65-F5344CB8AC3E}">
        <p14:creationId xmlns:p14="http://schemas.microsoft.com/office/powerpoint/2010/main" val="1736147162"/>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What is a Bat</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Tree>
    <p:extLst>
      <p:ext uri="{BB962C8B-B14F-4D97-AF65-F5344CB8AC3E}">
        <p14:creationId xmlns:p14="http://schemas.microsoft.com/office/powerpoint/2010/main" val="1845755975"/>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9600" b="0" i="0" dirty="0">
                <a:solidFill>
                  <a:schemeClr val="bg1"/>
                </a:solidFill>
                <a:effectLst/>
                <a:latin typeface="Arial" panose="020B0604020202020204" pitchFamily="34" charset="0"/>
                <a:cs typeface="Arial" panose="020B0604020202020204" pitchFamily="34" charset="0"/>
              </a:rPr>
              <a:t>Types of bats</a:t>
            </a:r>
          </a:p>
          <a:p>
            <a:pPr algn="ctr"/>
            <a:endParaRPr lang="en-US" sz="8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4850143"/>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10860095" y="7215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6" name="TextBox 5">
            <a:extLst>
              <a:ext uri="{FF2B5EF4-FFF2-40B4-BE49-F238E27FC236}">
                <a16:creationId xmlns:a16="http://schemas.microsoft.com/office/drawing/2014/main" id="{E5B914A3-FB7B-414E-BBFF-C21D57849F73}"/>
              </a:ext>
            </a:extLst>
          </p:cNvPr>
          <p:cNvSpPr txBox="1"/>
          <p:nvPr/>
        </p:nvSpPr>
        <p:spPr>
          <a:xfrm>
            <a:off x="1" y="72153"/>
            <a:ext cx="3670852" cy="5909310"/>
          </a:xfrm>
          <a:prstGeom prst="rect">
            <a:avLst/>
          </a:prstGeom>
          <a:noFill/>
        </p:spPr>
        <p:txBody>
          <a:bodyPr wrap="square">
            <a:spAutoFit/>
          </a:bodyPr>
          <a:lstStyle/>
          <a:p>
            <a:r>
              <a:rPr lang="en-GB" dirty="0"/>
              <a:t>Types of Bats</a:t>
            </a:r>
          </a:p>
          <a:p>
            <a:pPr algn="l" fontAlgn="base"/>
            <a:r>
              <a:rPr lang="en-GB" b="0" i="0" dirty="0">
                <a:effectLst/>
                <a:latin typeface="Nunito Sans"/>
              </a:rPr>
              <a:t>There are more than 1,400 bat species in the world</a:t>
            </a:r>
          </a:p>
          <a:p>
            <a:pPr algn="l" fontAlgn="base"/>
            <a:endParaRPr lang="en-GB" dirty="0">
              <a:latin typeface="Nunito Sans"/>
            </a:endParaRPr>
          </a:p>
          <a:p>
            <a:pPr algn="l" fontAlgn="base"/>
            <a:r>
              <a:rPr lang="en-GB" b="0" i="0" dirty="0">
                <a:effectLst/>
                <a:latin typeface="Nunito Sans"/>
              </a:rPr>
              <a:t>Bats can be as large as a small dog or as small as a bee. The largest bats are the flying foxes with wingspans of up to 2 metres and a body weights of up to 1.5 kilograms. At the other end of the scale is the bumblebee bat, weighing only 2 grams – the world’s smallest mammal! Did you know that bats are more closely related to humans than they are to mice?</a:t>
            </a:r>
          </a:p>
          <a:p>
            <a:pPr algn="l" fontAlgn="base"/>
            <a:r>
              <a:rPr lang="en-GB" b="0" i="0" dirty="0">
                <a:effectLst/>
                <a:latin typeface="Nunito Sans"/>
              </a:rPr>
              <a:t>Bats in the UK eat only insects, but bats elsewhere also dine on frogs, fruit, other bats, nectar from flowers, blood, pollen and fish. Some bats use echolocation to navigate and hunt, while others rely on smell and vision to find food.</a:t>
            </a:r>
          </a:p>
        </p:txBody>
      </p:sp>
      <p:pic>
        <p:nvPicPr>
          <p:cNvPr id="4" name="Picture 3">
            <a:extLst>
              <a:ext uri="{FF2B5EF4-FFF2-40B4-BE49-F238E27FC236}">
                <a16:creationId xmlns:a16="http://schemas.microsoft.com/office/drawing/2014/main" id="{C69C00EA-0AE1-46BF-A7DA-562A81BE646D}"/>
              </a:ext>
            </a:extLst>
          </p:cNvPr>
          <p:cNvPicPr>
            <a:picLocks noChangeAspect="1"/>
          </p:cNvPicPr>
          <p:nvPr/>
        </p:nvPicPr>
        <p:blipFill>
          <a:blip r:embed="rId4"/>
          <a:stretch>
            <a:fillRect/>
          </a:stretch>
        </p:blipFill>
        <p:spPr>
          <a:xfrm>
            <a:off x="3670853" y="72153"/>
            <a:ext cx="4469710" cy="4665873"/>
          </a:xfrm>
          <a:prstGeom prst="rect">
            <a:avLst/>
          </a:prstGeom>
        </p:spPr>
      </p:pic>
      <p:pic>
        <p:nvPicPr>
          <p:cNvPr id="8" name="Picture 7">
            <a:extLst>
              <a:ext uri="{FF2B5EF4-FFF2-40B4-BE49-F238E27FC236}">
                <a16:creationId xmlns:a16="http://schemas.microsoft.com/office/drawing/2014/main" id="{C0D0EE6D-1BA5-47AA-95C4-130DDA64BB39}"/>
              </a:ext>
            </a:extLst>
          </p:cNvPr>
          <p:cNvPicPr>
            <a:picLocks noChangeAspect="1"/>
          </p:cNvPicPr>
          <p:nvPr/>
        </p:nvPicPr>
        <p:blipFill rotWithShape="1">
          <a:blip r:embed="rId5"/>
          <a:srcRect l="19709" t="38315" r="9420" b="11902"/>
          <a:stretch/>
        </p:blipFill>
        <p:spPr>
          <a:xfrm>
            <a:off x="8241799" y="1239978"/>
            <a:ext cx="3734815" cy="3498048"/>
          </a:xfrm>
          <a:prstGeom prst="rect">
            <a:avLst/>
          </a:prstGeom>
        </p:spPr>
      </p:pic>
      <p:sp>
        <p:nvSpPr>
          <p:cNvPr id="10" name="TextBox 9">
            <a:extLst>
              <a:ext uri="{FF2B5EF4-FFF2-40B4-BE49-F238E27FC236}">
                <a16:creationId xmlns:a16="http://schemas.microsoft.com/office/drawing/2014/main" id="{A6C1EE9F-862E-4C39-8053-9C9F05150C34}"/>
              </a:ext>
            </a:extLst>
          </p:cNvPr>
          <p:cNvSpPr txBox="1"/>
          <p:nvPr/>
        </p:nvSpPr>
        <p:spPr>
          <a:xfrm>
            <a:off x="3670853" y="4701852"/>
            <a:ext cx="4469710" cy="369332"/>
          </a:xfrm>
          <a:prstGeom prst="rect">
            <a:avLst/>
          </a:prstGeom>
          <a:noFill/>
        </p:spPr>
        <p:txBody>
          <a:bodyPr wrap="square">
            <a:spAutoFit/>
          </a:bodyPr>
          <a:lstStyle/>
          <a:p>
            <a:pPr algn="ctr"/>
            <a:r>
              <a:rPr lang="en-GB" b="1" dirty="0"/>
              <a:t>flying foxes </a:t>
            </a:r>
          </a:p>
        </p:txBody>
      </p:sp>
      <p:sp>
        <p:nvSpPr>
          <p:cNvPr id="12" name="TextBox 11">
            <a:extLst>
              <a:ext uri="{FF2B5EF4-FFF2-40B4-BE49-F238E27FC236}">
                <a16:creationId xmlns:a16="http://schemas.microsoft.com/office/drawing/2014/main" id="{5D29A950-2EF9-4D4F-9327-0BF8BC2DD9FC}"/>
              </a:ext>
            </a:extLst>
          </p:cNvPr>
          <p:cNvSpPr txBox="1"/>
          <p:nvPr/>
        </p:nvSpPr>
        <p:spPr>
          <a:xfrm>
            <a:off x="8241799" y="4750771"/>
            <a:ext cx="3734301" cy="369332"/>
          </a:xfrm>
          <a:prstGeom prst="rect">
            <a:avLst/>
          </a:prstGeom>
          <a:noFill/>
        </p:spPr>
        <p:txBody>
          <a:bodyPr wrap="square">
            <a:spAutoFit/>
          </a:bodyPr>
          <a:lstStyle/>
          <a:p>
            <a:pPr algn="ctr"/>
            <a:r>
              <a:rPr lang="en-GB" b="1" dirty="0"/>
              <a:t>bumblebee bat</a:t>
            </a:r>
          </a:p>
        </p:txBody>
      </p:sp>
    </p:spTree>
    <p:extLst>
      <p:ext uri="{BB962C8B-B14F-4D97-AF65-F5344CB8AC3E}">
        <p14:creationId xmlns:p14="http://schemas.microsoft.com/office/powerpoint/2010/main" val="3533236896"/>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7047103" y="554729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6" name="TextBox 5">
            <a:extLst>
              <a:ext uri="{FF2B5EF4-FFF2-40B4-BE49-F238E27FC236}">
                <a16:creationId xmlns:a16="http://schemas.microsoft.com/office/drawing/2014/main" id="{FF927EE1-21AC-44FD-9A4A-F0C12AE1748F}"/>
              </a:ext>
            </a:extLst>
          </p:cNvPr>
          <p:cNvSpPr txBox="1"/>
          <p:nvPr/>
        </p:nvSpPr>
        <p:spPr>
          <a:xfrm>
            <a:off x="106016" y="119268"/>
            <a:ext cx="9250018" cy="830997"/>
          </a:xfrm>
          <a:prstGeom prst="rect">
            <a:avLst/>
          </a:prstGeom>
          <a:noFill/>
        </p:spPr>
        <p:txBody>
          <a:bodyPr wrap="square">
            <a:spAutoFit/>
          </a:bodyPr>
          <a:lstStyle/>
          <a:p>
            <a:r>
              <a:rPr lang="en-GB" dirty="0"/>
              <a:t>We are lucky enough to have 18 species of bat in the UK, 17 of which are known to be breeding here – that's almost a quarter of our mammal species.</a:t>
            </a:r>
          </a:p>
          <a:p>
            <a:endParaRPr lang="en-GB" sz="1200" dirty="0"/>
          </a:p>
        </p:txBody>
      </p:sp>
      <p:pic>
        <p:nvPicPr>
          <p:cNvPr id="4" name="Picture 3">
            <a:extLst>
              <a:ext uri="{FF2B5EF4-FFF2-40B4-BE49-F238E27FC236}">
                <a16:creationId xmlns:a16="http://schemas.microsoft.com/office/drawing/2014/main" id="{348F35F9-7721-4D0D-9BE7-94358DFFB80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8396" t="4251" r="18342" b="50201"/>
          <a:stretch/>
        </p:blipFill>
        <p:spPr>
          <a:xfrm>
            <a:off x="106016" y="748543"/>
            <a:ext cx="5879172" cy="4232890"/>
          </a:xfrm>
          <a:prstGeom prst="rect">
            <a:avLst/>
          </a:prstGeom>
        </p:spPr>
      </p:pic>
      <p:pic>
        <p:nvPicPr>
          <p:cNvPr id="8" name="Picture 7">
            <a:extLst>
              <a:ext uri="{FF2B5EF4-FFF2-40B4-BE49-F238E27FC236}">
                <a16:creationId xmlns:a16="http://schemas.microsoft.com/office/drawing/2014/main" id="{B20EAA11-8E5A-4D0C-AA73-9718C84A91D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7000" t="49219" r="18849" b="3148"/>
          <a:stretch/>
        </p:blipFill>
        <p:spPr>
          <a:xfrm>
            <a:off x="6228042" y="748543"/>
            <a:ext cx="5700710" cy="4232890"/>
          </a:xfrm>
          <a:prstGeom prst="rect">
            <a:avLst/>
          </a:prstGeom>
        </p:spPr>
      </p:pic>
    </p:spTree>
    <p:extLst>
      <p:ext uri="{BB962C8B-B14F-4D97-AF65-F5344CB8AC3E}">
        <p14:creationId xmlns:p14="http://schemas.microsoft.com/office/powerpoint/2010/main" val="2331375956"/>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Why do bats sleep upside down???</a:t>
            </a:r>
          </a:p>
        </p:txBody>
      </p:sp>
    </p:spTree>
    <p:extLst>
      <p:ext uri="{BB962C8B-B14F-4D97-AF65-F5344CB8AC3E}">
        <p14:creationId xmlns:p14="http://schemas.microsoft.com/office/powerpoint/2010/main" val="340781387"/>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7047103" y="554729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10" name="TextBox 9">
            <a:extLst>
              <a:ext uri="{FF2B5EF4-FFF2-40B4-BE49-F238E27FC236}">
                <a16:creationId xmlns:a16="http://schemas.microsoft.com/office/drawing/2014/main" id="{F71B59A6-3B2B-4B32-B3A3-1495E3EF6077}"/>
              </a:ext>
            </a:extLst>
          </p:cNvPr>
          <p:cNvSpPr txBox="1"/>
          <p:nvPr/>
        </p:nvSpPr>
        <p:spPr>
          <a:xfrm>
            <a:off x="119270" y="110773"/>
            <a:ext cx="6096000" cy="2031325"/>
          </a:xfrm>
          <a:prstGeom prst="rect">
            <a:avLst/>
          </a:prstGeom>
          <a:noFill/>
        </p:spPr>
        <p:txBody>
          <a:bodyPr wrap="square">
            <a:spAutoFit/>
          </a:bodyPr>
          <a:lstStyle/>
          <a:p>
            <a:r>
              <a:rPr lang="en-GB" b="1" dirty="0"/>
              <a:t>Ideal Position for Take-Off</a:t>
            </a:r>
          </a:p>
          <a:p>
            <a:r>
              <a:rPr lang="en-GB" dirty="0"/>
              <a:t>Both bats and bird fly, yet they do it in slightly different manners. Unlike birds, bats find it much easier to simply let go of the branch they are clutching and fall into flight almost instantly. Bats let go, fall a meter or so, and then gain enough momentum to glide away. Birds are more of the “jump and flap” type flyers.</a:t>
            </a:r>
          </a:p>
        </p:txBody>
      </p:sp>
      <p:sp>
        <p:nvSpPr>
          <p:cNvPr id="12" name="TextBox 11">
            <a:extLst>
              <a:ext uri="{FF2B5EF4-FFF2-40B4-BE49-F238E27FC236}">
                <a16:creationId xmlns:a16="http://schemas.microsoft.com/office/drawing/2014/main" id="{9C9EBA62-92DF-4EC3-ADEF-E0DB313A2733}"/>
              </a:ext>
            </a:extLst>
          </p:cNvPr>
          <p:cNvSpPr txBox="1"/>
          <p:nvPr/>
        </p:nvSpPr>
        <p:spPr>
          <a:xfrm>
            <a:off x="5976730" y="1913069"/>
            <a:ext cx="6096000" cy="2031325"/>
          </a:xfrm>
          <a:prstGeom prst="rect">
            <a:avLst/>
          </a:prstGeom>
          <a:noFill/>
        </p:spPr>
        <p:txBody>
          <a:bodyPr wrap="square">
            <a:spAutoFit/>
          </a:bodyPr>
          <a:lstStyle/>
          <a:p>
            <a:r>
              <a:rPr lang="en-GB" b="1" dirty="0"/>
              <a:t>Safety from predators</a:t>
            </a:r>
          </a:p>
          <a:p>
            <a:r>
              <a:rPr lang="en-GB" dirty="0"/>
              <a:t>Hanging upside down is a great way to hide from predators, such as birds and other dangerous predators, particularly during the daytime. When they sense any danger, they just let go of the branch and are gone in a blink! They’re able to hide themselves by tucking away in places where most creatures are unable to look.</a:t>
            </a:r>
          </a:p>
        </p:txBody>
      </p:sp>
      <p:sp>
        <p:nvSpPr>
          <p:cNvPr id="14" name="TextBox 13">
            <a:extLst>
              <a:ext uri="{FF2B5EF4-FFF2-40B4-BE49-F238E27FC236}">
                <a16:creationId xmlns:a16="http://schemas.microsoft.com/office/drawing/2014/main" id="{F5EEB193-27B3-4DD9-9448-55597A334CE6}"/>
              </a:ext>
            </a:extLst>
          </p:cNvPr>
          <p:cNvSpPr txBox="1"/>
          <p:nvPr/>
        </p:nvSpPr>
        <p:spPr>
          <a:xfrm>
            <a:off x="215900" y="3021647"/>
            <a:ext cx="5760830" cy="3416320"/>
          </a:xfrm>
          <a:prstGeom prst="rect">
            <a:avLst/>
          </a:prstGeom>
          <a:noFill/>
        </p:spPr>
        <p:txBody>
          <a:bodyPr wrap="square">
            <a:spAutoFit/>
          </a:bodyPr>
          <a:lstStyle/>
          <a:p>
            <a:r>
              <a:rPr lang="en-GB" b="1" dirty="0"/>
              <a:t>Getting relaxed</a:t>
            </a:r>
          </a:p>
          <a:p>
            <a:r>
              <a:rPr lang="en-GB" dirty="0"/>
              <a:t>Unlike many other creatures, it is found that for bats, being upside down is actually easier and more comfortable than other positions. Bat femurs weren’t very good at dealing with compressive stress, hanging upside down is easier then standing or sitting around.</a:t>
            </a:r>
          </a:p>
          <a:p>
            <a:endParaRPr lang="en-GB" dirty="0"/>
          </a:p>
          <a:p>
            <a:r>
              <a:rPr lang="en-GB" dirty="0"/>
              <a:t>The bat’s tendons are also perfectly designed for hanging upside down. Their tendons relax when they hang upside down, without straining or using up too much energy. This is so effective that even a dead bat will remain hanging upside down.</a:t>
            </a:r>
          </a:p>
        </p:txBody>
      </p:sp>
    </p:spTree>
    <p:extLst>
      <p:ext uri="{BB962C8B-B14F-4D97-AF65-F5344CB8AC3E}">
        <p14:creationId xmlns:p14="http://schemas.microsoft.com/office/powerpoint/2010/main" val="4110049405"/>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Hibernation</a:t>
            </a:r>
          </a:p>
        </p:txBody>
      </p:sp>
    </p:spTree>
    <p:extLst>
      <p:ext uri="{BB962C8B-B14F-4D97-AF65-F5344CB8AC3E}">
        <p14:creationId xmlns:p14="http://schemas.microsoft.com/office/powerpoint/2010/main" val="68825103"/>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7047103" y="554729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6" name="TextBox 5">
            <a:extLst>
              <a:ext uri="{FF2B5EF4-FFF2-40B4-BE49-F238E27FC236}">
                <a16:creationId xmlns:a16="http://schemas.microsoft.com/office/drawing/2014/main" id="{B0CBFD9E-C38D-479B-BDA0-1A8B06F79FB4}"/>
              </a:ext>
            </a:extLst>
          </p:cNvPr>
          <p:cNvSpPr txBox="1"/>
          <p:nvPr/>
        </p:nvSpPr>
        <p:spPr>
          <a:xfrm>
            <a:off x="185530" y="25281"/>
            <a:ext cx="5910470" cy="6740307"/>
          </a:xfrm>
          <a:prstGeom prst="rect">
            <a:avLst/>
          </a:prstGeom>
          <a:noFill/>
        </p:spPr>
        <p:txBody>
          <a:bodyPr wrap="square">
            <a:spAutoFit/>
          </a:bodyPr>
          <a:lstStyle/>
          <a:p>
            <a:r>
              <a:rPr lang="en-GB" b="1" dirty="0"/>
              <a:t>Hibernation</a:t>
            </a:r>
          </a:p>
          <a:p>
            <a:endParaRPr lang="en-GB" dirty="0"/>
          </a:p>
          <a:p>
            <a:r>
              <a:rPr lang="en-GB" dirty="0"/>
              <a:t>All British bats hibernate. In winter, bats go into hibernation. Hibernation is an extended period of deep sleep (or torpor) that allows animals to survive cold winters with harsh weather. A bat’s body temperature lowers and their metabolic rate slows, meaning they use less energy and can survive on the fat they have stored up instead of trying to forage for food. All their body systems slow down in order to save energy and their heart rate drops to around 20 beats per minute when hibernating - compared with 1,000 beats per minute in flight. During hibernation, bats need roosts that are cool and remain at a constant temperature. They often move into underground sites, such as caves.</a:t>
            </a:r>
          </a:p>
          <a:p>
            <a:endParaRPr lang="en-GB" dirty="0"/>
          </a:p>
          <a:p>
            <a:r>
              <a:rPr lang="en-GB" dirty="0"/>
              <a:t>Pipistrelles are our most common bats, but we don’t know where they all go in winter! We have not found enough hibernation roosts to account for the numbers we see in the summer months.</a:t>
            </a:r>
          </a:p>
          <a:p>
            <a:endParaRPr lang="en-GB" dirty="0"/>
          </a:p>
          <a:p>
            <a:r>
              <a:rPr lang="en-GB" dirty="0"/>
              <a:t>Bats mate during the autumn and sometimes into the winter when they hibernate. The females then store the sperm and do not become pregnant until the spring.</a:t>
            </a:r>
          </a:p>
          <a:p>
            <a:endParaRPr lang="en-GB" dirty="0"/>
          </a:p>
        </p:txBody>
      </p:sp>
      <p:pic>
        <p:nvPicPr>
          <p:cNvPr id="9" name="Picture 8">
            <a:extLst>
              <a:ext uri="{FF2B5EF4-FFF2-40B4-BE49-F238E27FC236}">
                <a16:creationId xmlns:a16="http://schemas.microsoft.com/office/drawing/2014/main" id="{02BE8C92-BC47-4FA6-906B-4A14992E70C4}"/>
              </a:ext>
            </a:extLst>
          </p:cNvPr>
          <p:cNvPicPr>
            <a:picLocks noChangeAspect="1"/>
          </p:cNvPicPr>
          <p:nvPr/>
        </p:nvPicPr>
        <p:blipFill rotWithShape="1">
          <a:blip r:embed="rId4"/>
          <a:srcRect l="7754" r="11138"/>
          <a:stretch/>
        </p:blipFill>
        <p:spPr>
          <a:xfrm>
            <a:off x="6141796" y="215900"/>
            <a:ext cx="5834304" cy="4915658"/>
          </a:xfrm>
          <a:prstGeom prst="rect">
            <a:avLst/>
          </a:prstGeom>
        </p:spPr>
      </p:pic>
    </p:spTree>
    <p:extLst>
      <p:ext uri="{BB962C8B-B14F-4D97-AF65-F5344CB8AC3E}">
        <p14:creationId xmlns:p14="http://schemas.microsoft.com/office/powerpoint/2010/main" val="891250216"/>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Maternity roosts</a:t>
            </a:r>
          </a:p>
        </p:txBody>
      </p:sp>
    </p:spTree>
    <p:extLst>
      <p:ext uri="{BB962C8B-B14F-4D97-AF65-F5344CB8AC3E}">
        <p14:creationId xmlns:p14="http://schemas.microsoft.com/office/powerpoint/2010/main" val="508591331"/>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7047103" y="554729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8" name="TextBox 7">
            <a:extLst>
              <a:ext uri="{FF2B5EF4-FFF2-40B4-BE49-F238E27FC236}">
                <a16:creationId xmlns:a16="http://schemas.microsoft.com/office/drawing/2014/main" id="{ABAB4D5F-67D8-413B-99B7-E1020CA0290F}"/>
              </a:ext>
            </a:extLst>
          </p:cNvPr>
          <p:cNvSpPr txBox="1"/>
          <p:nvPr/>
        </p:nvSpPr>
        <p:spPr>
          <a:xfrm>
            <a:off x="0" y="36060"/>
            <a:ext cx="5691117" cy="6186309"/>
          </a:xfrm>
          <a:prstGeom prst="rect">
            <a:avLst/>
          </a:prstGeom>
          <a:noFill/>
        </p:spPr>
        <p:txBody>
          <a:bodyPr wrap="square">
            <a:spAutoFit/>
          </a:bodyPr>
          <a:lstStyle/>
          <a:p>
            <a:pPr algn="ctr"/>
            <a:r>
              <a:rPr lang="en-GB" dirty="0"/>
              <a:t>When the weather gets warmer, usually in early summer, pregnant female bats gather together in warm, safe places to have their babies. These roosts are called maternity roosts. Some groups of bats return to the same site every year.</a:t>
            </a:r>
          </a:p>
          <a:p>
            <a:pPr algn="ctr"/>
            <a:endParaRPr lang="en-GB" dirty="0"/>
          </a:p>
          <a:p>
            <a:pPr algn="ctr"/>
            <a:r>
              <a:rPr lang="en-GB" dirty="0"/>
              <a:t>A bat’s pregnancy lasts between six and nine weeks. The length of the pregnancy depends on the species and can be influenced by weather, climate and availability of food. Bats usually give birth to a single baby (called a pup) each year. They keep their babies close and nurture them carefully. The young bats are suckled by their mothers for four to five weeks until they are old enough to fly. They then begin to venture out from the roost to forage for food.</a:t>
            </a:r>
          </a:p>
          <a:p>
            <a:pPr algn="ctr"/>
            <a:endParaRPr lang="en-GB" dirty="0"/>
          </a:p>
          <a:p>
            <a:pPr algn="ctr"/>
            <a:r>
              <a:rPr lang="en-GB" dirty="0"/>
              <a:t>Bats are very sensitive during the maternity season and may abandon their young if they are disturbed. As warm, dry indoor spaces like lofts are often ideal for maternity colonies, it’s very important to check for bats before carrying out any building or remedial work.</a:t>
            </a:r>
          </a:p>
          <a:p>
            <a:pPr algn="ctr"/>
            <a:endParaRPr lang="en-GB" dirty="0"/>
          </a:p>
        </p:txBody>
      </p:sp>
      <p:pic>
        <p:nvPicPr>
          <p:cNvPr id="4" name="Picture 3">
            <a:extLst>
              <a:ext uri="{FF2B5EF4-FFF2-40B4-BE49-F238E27FC236}">
                <a16:creationId xmlns:a16="http://schemas.microsoft.com/office/drawing/2014/main" id="{2EAEBFC8-10AB-4731-AFBE-F2F670BFE06F}"/>
              </a:ext>
            </a:extLst>
          </p:cNvPr>
          <p:cNvPicPr>
            <a:picLocks noChangeAspect="1"/>
          </p:cNvPicPr>
          <p:nvPr/>
        </p:nvPicPr>
        <p:blipFill rotWithShape="1">
          <a:blip r:embed="rId4"/>
          <a:srcRect l="31912"/>
          <a:stretch/>
        </p:blipFill>
        <p:spPr>
          <a:xfrm>
            <a:off x="5879816" y="215900"/>
            <a:ext cx="6096284" cy="3810000"/>
          </a:xfrm>
          <a:prstGeom prst="rect">
            <a:avLst/>
          </a:prstGeom>
        </p:spPr>
      </p:pic>
    </p:spTree>
    <p:extLst>
      <p:ext uri="{BB962C8B-B14F-4D97-AF65-F5344CB8AC3E}">
        <p14:creationId xmlns:p14="http://schemas.microsoft.com/office/powerpoint/2010/main" val="1573202235"/>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Bats and the Law</a:t>
            </a:r>
          </a:p>
        </p:txBody>
      </p:sp>
    </p:spTree>
    <p:extLst>
      <p:ext uri="{BB962C8B-B14F-4D97-AF65-F5344CB8AC3E}">
        <p14:creationId xmlns:p14="http://schemas.microsoft.com/office/powerpoint/2010/main" val="3768117551"/>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10860095" y="7215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11" name="TextBox 10">
            <a:extLst>
              <a:ext uri="{FF2B5EF4-FFF2-40B4-BE49-F238E27FC236}">
                <a16:creationId xmlns:a16="http://schemas.microsoft.com/office/drawing/2014/main" id="{A052D0DC-8729-42D1-A2DA-1F430F942646}"/>
              </a:ext>
            </a:extLst>
          </p:cNvPr>
          <p:cNvSpPr txBox="1"/>
          <p:nvPr/>
        </p:nvSpPr>
        <p:spPr>
          <a:xfrm>
            <a:off x="159030" y="198856"/>
            <a:ext cx="12032970" cy="4801314"/>
          </a:xfrm>
          <a:prstGeom prst="rect">
            <a:avLst/>
          </a:prstGeom>
          <a:noFill/>
        </p:spPr>
        <p:txBody>
          <a:bodyPr wrap="square">
            <a:spAutoFit/>
          </a:bodyPr>
          <a:lstStyle/>
          <a:p>
            <a:r>
              <a:rPr lang="en-GB" dirty="0"/>
              <a:t>Bats are amazing animals, and an important part of our natural environment. </a:t>
            </a:r>
          </a:p>
          <a:p>
            <a:endParaRPr lang="en-GB" dirty="0"/>
          </a:p>
          <a:p>
            <a:r>
              <a:rPr lang="en-GB" dirty="0"/>
              <a:t>Bats are Mammals</a:t>
            </a:r>
          </a:p>
          <a:p>
            <a:endParaRPr lang="en-GB" dirty="0"/>
          </a:p>
          <a:p>
            <a:r>
              <a:rPr lang="en-GB" dirty="0"/>
              <a:t>A long time ago, people used to think bats were birds without feathers.  But now we know that there is no such thing as a featherless bird.  We know that bats are MAMMALS, just like people.</a:t>
            </a:r>
          </a:p>
          <a:p>
            <a:endParaRPr lang="en-GB" dirty="0"/>
          </a:p>
          <a:p>
            <a:r>
              <a:rPr lang="en-GB" dirty="0"/>
              <a:t>Some of the things that tell us bats are mammals:</a:t>
            </a:r>
          </a:p>
          <a:p>
            <a:endParaRPr lang="en-GB" dirty="0"/>
          </a:p>
          <a:p>
            <a:pPr marL="285750" indent="-285750">
              <a:buFont typeface="Arial" panose="020B0604020202020204" pitchFamily="34" charset="0"/>
              <a:buChar char="•"/>
            </a:pPr>
            <a:r>
              <a:rPr lang="en-GB" dirty="0"/>
              <a:t>bats are warm blooded</a:t>
            </a:r>
          </a:p>
          <a:p>
            <a:pPr marL="285750" indent="-285750">
              <a:buFont typeface="Arial" panose="020B0604020202020204" pitchFamily="34" charset="0"/>
              <a:buChar char="•"/>
            </a:pPr>
            <a:r>
              <a:rPr lang="en-GB" dirty="0"/>
              <a:t>Bats give birth to live young</a:t>
            </a:r>
          </a:p>
          <a:p>
            <a:pPr marL="285750" indent="-285750">
              <a:buFont typeface="Arial" panose="020B0604020202020204" pitchFamily="34" charset="0"/>
              <a:buChar char="•"/>
            </a:pPr>
            <a:r>
              <a:rPr lang="en-GB" dirty="0"/>
              <a:t>bats nurse their babies with milk</a:t>
            </a:r>
          </a:p>
          <a:p>
            <a:pPr marL="285750" indent="-285750">
              <a:buFont typeface="Arial" panose="020B0604020202020204" pitchFamily="34" charset="0"/>
              <a:buChar char="•"/>
            </a:pPr>
            <a:r>
              <a:rPr lang="en-GB" dirty="0"/>
              <a:t>bats have fur </a:t>
            </a:r>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204F7FBD-7875-4C8C-82B8-96216EF1245B}"/>
              </a:ext>
            </a:extLst>
          </p:cNvPr>
          <p:cNvPicPr>
            <a:picLocks noChangeAspect="1"/>
          </p:cNvPicPr>
          <p:nvPr/>
        </p:nvPicPr>
        <p:blipFill>
          <a:blip r:embed="rId4"/>
          <a:stretch>
            <a:fillRect/>
          </a:stretch>
        </p:blipFill>
        <p:spPr>
          <a:xfrm>
            <a:off x="5025266" y="2070134"/>
            <a:ext cx="6710356" cy="3334209"/>
          </a:xfrm>
          <a:prstGeom prst="rect">
            <a:avLst/>
          </a:prstGeom>
        </p:spPr>
      </p:pic>
      <p:sp>
        <p:nvSpPr>
          <p:cNvPr id="12" name="TextBox 11">
            <a:extLst>
              <a:ext uri="{FF2B5EF4-FFF2-40B4-BE49-F238E27FC236}">
                <a16:creationId xmlns:a16="http://schemas.microsoft.com/office/drawing/2014/main" id="{63AF217A-1831-454E-B741-F716F26B3C56}"/>
              </a:ext>
            </a:extLst>
          </p:cNvPr>
          <p:cNvSpPr txBox="1"/>
          <p:nvPr/>
        </p:nvSpPr>
        <p:spPr>
          <a:xfrm>
            <a:off x="159030" y="4183255"/>
            <a:ext cx="4545492" cy="2031325"/>
          </a:xfrm>
          <a:prstGeom prst="rect">
            <a:avLst/>
          </a:prstGeom>
          <a:noFill/>
        </p:spPr>
        <p:txBody>
          <a:bodyPr wrap="square">
            <a:spAutoFit/>
          </a:bodyPr>
          <a:lstStyle/>
          <a:p>
            <a:r>
              <a:rPr lang="en-GB" dirty="0"/>
              <a:t>But bats are very special mammals.  </a:t>
            </a:r>
          </a:p>
          <a:p>
            <a:r>
              <a:rPr lang="en-GB" dirty="0"/>
              <a:t>They are the only mammals that can fly (without an airplane!)  Flying squirrels are mammals too, but they don't really fly.  They jump from high in a tree glide through the air like a kite.  Bats flap their wings and fly like a bird.</a:t>
            </a:r>
          </a:p>
        </p:txBody>
      </p:sp>
    </p:spTree>
    <p:extLst>
      <p:ext uri="{BB962C8B-B14F-4D97-AF65-F5344CB8AC3E}">
        <p14:creationId xmlns:p14="http://schemas.microsoft.com/office/powerpoint/2010/main" val="3907827672"/>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7047103" y="554729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9" name="TextBox 8">
            <a:extLst>
              <a:ext uri="{FF2B5EF4-FFF2-40B4-BE49-F238E27FC236}">
                <a16:creationId xmlns:a16="http://schemas.microsoft.com/office/drawing/2014/main" id="{0D3962A0-40A8-42E9-A2CE-6CE941698495}"/>
              </a:ext>
            </a:extLst>
          </p:cNvPr>
          <p:cNvSpPr txBox="1"/>
          <p:nvPr/>
        </p:nvSpPr>
        <p:spPr>
          <a:xfrm>
            <a:off x="530087" y="339576"/>
            <a:ext cx="11224591" cy="4985980"/>
          </a:xfrm>
          <a:prstGeom prst="rect">
            <a:avLst/>
          </a:prstGeom>
          <a:noFill/>
        </p:spPr>
        <p:txBody>
          <a:bodyPr wrap="square">
            <a:spAutoFit/>
          </a:bodyPr>
          <a:lstStyle/>
          <a:p>
            <a:pPr algn="ctr"/>
            <a:r>
              <a:rPr lang="en-GB" sz="2000" b="1" dirty="0"/>
              <a:t>In Britain all bat species and their roosts are legally protected, by both domestic and international legislation.</a:t>
            </a:r>
          </a:p>
          <a:p>
            <a:pPr algn="ctr"/>
            <a:endParaRPr lang="en-GB" sz="2000" b="1" dirty="0"/>
          </a:p>
          <a:p>
            <a:pPr algn="ctr"/>
            <a:r>
              <a:rPr lang="en-GB" sz="2000" b="1" dirty="0"/>
              <a:t>This means you may be committing a criminal offence if you:</a:t>
            </a:r>
          </a:p>
          <a:p>
            <a:pPr algn="ctr"/>
            <a:endParaRPr lang="en-GB" sz="2000" b="1" dirty="0"/>
          </a:p>
          <a:p>
            <a:pPr algn="ctr"/>
            <a:r>
              <a:rPr lang="en-GB" sz="2000" b="1" dirty="0"/>
              <a:t>Deliberately take , injure or kill a wild bat</a:t>
            </a:r>
          </a:p>
          <a:p>
            <a:pPr algn="ctr"/>
            <a:r>
              <a:rPr lang="en-GB" sz="2000" b="1" dirty="0"/>
              <a:t>Intentionally or recklessly disturb a bat in its roost or deliberately disturb a group of bats.</a:t>
            </a:r>
          </a:p>
          <a:p>
            <a:pPr algn="ctr"/>
            <a:r>
              <a:rPr lang="en-GB" sz="2000" b="1" dirty="0"/>
              <a:t>Damage or destroy a place used by bats for breeding or resting (roosts) (even if bats are not occupying the roost at the time)</a:t>
            </a:r>
          </a:p>
          <a:p>
            <a:pPr algn="ctr"/>
            <a:r>
              <a:rPr lang="en-GB" sz="2000" b="1" dirty="0"/>
              <a:t>Possess or advertise/sell/exchange a bat of a species found in the wild in the EU (dead or alive) or any part of a bat.</a:t>
            </a:r>
          </a:p>
          <a:p>
            <a:pPr algn="ctr"/>
            <a:r>
              <a:rPr lang="en-GB" sz="2000" b="1" dirty="0"/>
              <a:t>Intentionally or recklessly obstruct access to a bat roost.</a:t>
            </a:r>
          </a:p>
          <a:p>
            <a:pPr algn="ctr"/>
            <a:r>
              <a:rPr lang="en-GB" sz="2000" b="1" dirty="0"/>
              <a:t>Please refer to the legislation for the precise wording - the above is a brief summary only</a:t>
            </a:r>
          </a:p>
          <a:p>
            <a:pPr algn="ctr"/>
            <a:endParaRPr lang="en-GB" sz="2000" b="1" dirty="0"/>
          </a:p>
          <a:p>
            <a:pPr algn="ctr"/>
            <a:r>
              <a:rPr lang="en-GB" sz="2000" b="1" dirty="0"/>
              <a:t>Wildlife and Countryside Act (1981) (as amended)</a:t>
            </a:r>
          </a:p>
          <a:p>
            <a:pPr algn="ctr"/>
            <a:r>
              <a:rPr lang="en-GB" sz="2000" b="1" dirty="0"/>
              <a:t>Conservation of Habitats and Species Regulations (2017) (as amended).</a:t>
            </a:r>
          </a:p>
        </p:txBody>
      </p:sp>
    </p:spTree>
    <p:extLst>
      <p:ext uri="{BB962C8B-B14F-4D97-AF65-F5344CB8AC3E}">
        <p14:creationId xmlns:p14="http://schemas.microsoft.com/office/powerpoint/2010/main" val="318826110"/>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Logo, company name&#10;&#10;Description automatically generated">
            <a:extLst>
              <a:ext uri="{FF2B5EF4-FFF2-40B4-BE49-F238E27FC236}">
                <a16:creationId xmlns:a16="http://schemas.microsoft.com/office/drawing/2014/main" id="{1A63F6B8-AD1C-4DBE-B750-8DBB33D11631}"/>
              </a:ext>
            </a:extLst>
          </p:cNvPr>
          <p:cNvPicPr>
            <a:picLocks noChangeAspect="1"/>
          </p:cNvPicPr>
          <p:nvPr/>
        </p:nvPicPr>
        <p:blipFill>
          <a:blip r:embed="rId2"/>
          <a:stretch>
            <a:fillRect/>
          </a:stretch>
        </p:blipFill>
        <p:spPr>
          <a:xfrm>
            <a:off x="4191671" y="863781"/>
            <a:ext cx="1600200" cy="132397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D79BF56-1614-4AA7-847C-7481AC718984}"/>
              </a:ext>
            </a:extLst>
          </p:cNvPr>
          <p:cNvPicPr>
            <a:picLocks noChangeAspect="1"/>
          </p:cNvPicPr>
          <p:nvPr/>
        </p:nvPicPr>
        <p:blipFill>
          <a:blip r:embed="rId3"/>
          <a:stretch>
            <a:fillRect/>
          </a:stretch>
        </p:blipFill>
        <p:spPr>
          <a:xfrm>
            <a:off x="6133381" y="899922"/>
            <a:ext cx="2743200" cy="1262533"/>
          </a:xfrm>
          <a:prstGeom prst="rect">
            <a:avLst/>
          </a:prstGeom>
        </p:spPr>
      </p:pic>
    </p:spTree>
    <p:extLst>
      <p:ext uri="{BB962C8B-B14F-4D97-AF65-F5344CB8AC3E}">
        <p14:creationId xmlns:p14="http://schemas.microsoft.com/office/powerpoint/2010/main" val="9700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How long have bats been around for.</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Tree>
    <p:extLst>
      <p:ext uri="{BB962C8B-B14F-4D97-AF65-F5344CB8AC3E}">
        <p14:creationId xmlns:p14="http://schemas.microsoft.com/office/powerpoint/2010/main" val="2189894338"/>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10860095" y="7215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6" name="TextBox 5">
            <a:extLst>
              <a:ext uri="{FF2B5EF4-FFF2-40B4-BE49-F238E27FC236}">
                <a16:creationId xmlns:a16="http://schemas.microsoft.com/office/drawing/2014/main" id="{C3EA0754-4E8B-4C63-816D-741EC2DEDCDC}"/>
              </a:ext>
            </a:extLst>
          </p:cNvPr>
          <p:cNvSpPr txBox="1"/>
          <p:nvPr/>
        </p:nvSpPr>
        <p:spPr>
          <a:xfrm>
            <a:off x="437321" y="188028"/>
            <a:ext cx="6096000" cy="369332"/>
          </a:xfrm>
          <a:prstGeom prst="rect">
            <a:avLst/>
          </a:prstGeom>
          <a:noFill/>
        </p:spPr>
        <p:txBody>
          <a:bodyPr wrap="square">
            <a:spAutoFit/>
          </a:bodyPr>
          <a:lstStyle/>
          <a:p>
            <a:r>
              <a:rPr lang="en-GB" dirty="0"/>
              <a:t>Ancient Ancestors</a:t>
            </a:r>
          </a:p>
        </p:txBody>
      </p:sp>
      <p:sp>
        <p:nvSpPr>
          <p:cNvPr id="8" name="TextBox 7">
            <a:extLst>
              <a:ext uri="{FF2B5EF4-FFF2-40B4-BE49-F238E27FC236}">
                <a16:creationId xmlns:a16="http://schemas.microsoft.com/office/drawing/2014/main" id="{48908612-96D8-4629-BE6E-011F608C7CF0}"/>
              </a:ext>
            </a:extLst>
          </p:cNvPr>
          <p:cNvSpPr txBox="1"/>
          <p:nvPr/>
        </p:nvSpPr>
        <p:spPr>
          <a:xfrm>
            <a:off x="159030" y="756744"/>
            <a:ext cx="3551579" cy="5355312"/>
          </a:xfrm>
          <a:prstGeom prst="rect">
            <a:avLst/>
          </a:prstGeom>
          <a:noFill/>
        </p:spPr>
        <p:txBody>
          <a:bodyPr wrap="square">
            <a:spAutoFit/>
          </a:bodyPr>
          <a:lstStyle/>
          <a:p>
            <a:r>
              <a:rPr lang="en-GB" dirty="0"/>
              <a:t>Scientists have found evidence that bats have existed for 50 million years.  Some scientists believe it may have been even longer.</a:t>
            </a:r>
          </a:p>
          <a:p>
            <a:endParaRPr lang="en-GB" dirty="0"/>
          </a:p>
          <a:p>
            <a:r>
              <a:rPr lang="en-GB" dirty="0"/>
              <a:t>When trying to understand how bats have lived,  scientists study living animals.  But no one was around 50 million years ago to study the beginnings of bat life.  Scientists use "fossils" (old bones) to try to learn about how bats evolved.</a:t>
            </a:r>
          </a:p>
          <a:p>
            <a:endParaRPr lang="en-GB" dirty="0"/>
          </a:p>
          <a:p>
            <a:r>
              <a:rPr lang="en-GB" dirty="0"/>
              <a:t>The earliest fossils of bats that we've found look very much like the skeletons of bats today.  This tells us that bats haven't changed much over the years.</a:t>
            </a:r>
          </a:p>
        </p:txBody>
      </p:sp>
      <p:pic>
        <p:nvPicPr>
          <p:cNvPr id="9" name="Picture 8">
            <a:extLst>
              <a:ext uri="{FF2B5EF4-FFF2-40B4-BE49-F238E27FC236}">
                <a16:creationId xmlns:a16="http://schemas.microsoft.com/office/drawing/2014/main" id="{63E4895B-49FA-450A-8E1B-E5BAD9603565}"/>
              </a:ext>
            </a:extLst>
          </p:cNvPr>
          <p:cNvPicPr>
            <a:picLocks noChangeAspect="1"/>
          </p:cNvPicPr>
          <p:nvPr/>
        </p:nvPicPr>
        <p:blipFill>
          <a:blip r:embed="rId4"/>
          <a:stretch>
            <a:fillRect/>
          </a:stretch>
        </p:blipFill>
        <p:spPr>
          <a:xfrm>
            <a:off x="3847270" y="171463"/>
            <a:ext cx="3675267" cy="6073314"/>
          </a:xfrm>
          <a:prstGeom prst="rect">
            <a:avLst/>
          </a:prstGeom>
        </p:spPr>
      </p:pic>
      <p:pic>
        <p:nvPicPr>
          <p:cNvPr id="10" name="Picture 9">
            <a:extLst>
              <a:ext uri="{FF2B5EF4-FFF2-40B4-BE49-F238E27FC236}">
                <a16:creationId xmlns:a16="http://schemas.microsoft.com/office/drawing/2014/main" id="{9FCBFC3B-A16D-4703-B42C-20692C65710C}"/>
              </a:ext>
            </a:extLst>
          </p:cNvPr>
          <p:cNvPicPr>
            <a:picLocks noChangeAspect="1"/>
          </p:cNvPicPr>
          <p:nvPr/>
        </p:nvPicPr>
        <p:blipFill>
          <a:blip r:embed="rId5"/>
          <a:stretch>
            <a:fillRect/>
          </a:stretch>
        </p:blipFill>
        <p:spPr>
          <a:xfrm>
            <a:off x="7953843" y="1042567"/>
            <a:ext cx="3257496" cy="4344686"/>
          </a:xfrm>
          <a:prstGeom prst="rect">
            <a:avLst/>
          </a:prstGeom>
        </p:spPr>
      </p:pic>
    </p:spTree>
    <p:extLst>
      <p:ext uri="{BB962C8B-B14F-4D97-AF65-F5344CB8AC3E}">
        <p14:creationId xmlns:p14="http://schemas.microsoft.com/office/powerpoint/2010/main" val="3551345604"/>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A bats body</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Tree>
    <p:extLst>
      <p:ext uri="{BB962C8B-B14F-4D97-AF65-F5344CB8AC3E}">
        <p14:creationId xmlns:p14="http://schemas.microsoft.com/office/powerpoint/2010/main" val="2660534814"/>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10860095" y="7215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9" name="TextBox 8">
            <a:extLst>
              <a:ext uri="{FF2B5EF4-FFF2-40B4-BE49-F238E27FC236}">
                <a16:creationId xmlns:a16="http://schemas.microsoft.com/office/drawing/2014/main" id="{9964EC34-98DA-47BA-9164-7EAF0DED0D78}"/>
              </a:ext>
            </a:extLst>
          </p:cNvPr>
          <p:cNvSpPr txBox="1"/>
          <p:nvPr/>
        </p:nvSpPr>
        <p:spPr>
          <a:xfrm>
            <a:off x="159029" y="72153"/>
            <a:ext cx="10701065" cy="1092607"/>
          </a:xfrm>
          <a:prstGeom prst="rect">
            <a:avLst/>
          </a:prstGeom>
          <a:noFill/>
        </p:spPr>
        <p:txBody>
          <a:bodyPr wrap="square">
            <a:spAutoFit/>
          </a:bodyPr>
          <a:lstStyle/>
          <a:p>
            <a:r>
              <a:rPr lang="en-GB" dirty="0"/>
              <a:t>What kind of body does a bat have?</a:t>
            </a:r>
          </a:p>
          <a:p>
            <a:endParaRPr lang="en-GB" sz="1100" dirty="0"/>
          </a:p>
          <a:p>
            <a:r>
              <a:rPr lang="en-GB" dirty="0"/>
              <a:t>The body of the bat is one that has fascinated researchers for centuries. They have webbing that creates their wings. These wings are in place of any forelimbs. </a:t>
            </a:r>
          </a:p>
        </p:txBody>
      </p:sp>
      <p:sp>
        <p:nvSpPr>
          <p:cNvPr id="13" name="TextBox 12">
            <a:extLst>
              <a:ext uri="{FF2B5EF4-FFF2-40B4-BE49-F238E27FC236}">
                <a16:creationId xmlns:a16="http://schemas.microsoft.com/office/drawing/2014/main" id="{50D1CDF2-F987-4371-AC96-E986FECB7472}"/>
              </a:ext>
            </a:extLst>
          </p:cNvPr>
          <p:cNvSpPr txBox="1"/>
          <p:nvPr/>
        </p:nvSpPr>
        <p:spPr>
          <a:xfrm>
            <a:off x="198785" y="1305341"/>
            <a:ext cx="5128587" cy="4924425"/>
          </a:xfrm>
          <a:prstGeom prst="rect">
            <a:avLst/>
          </a:prstGeom>
          <a:noFill/>
        </p:spPr>
        <p:txBody>
          <a:bodyPr wrap="square">
            <a:spAutoFit/>
          </a:bodyPr>
          <a:lstStyle/>
          <a:p>
            <a:r>
              <a:rPr lang="en-GB" dirty="0"/>
              <a:t>Bat wings are made of two thin layers of skin stretched  over the bat's arm and fingers.  </a:t>
            </a:r>
          </a:p>
          <a:p>
            <a:r>
              <a:rPr lang="en-GB" dirty="0"/>
              <a:t>Bats have a thumb and four fingers, just like people</a:t>
            </a:r>
          </a:p>
          <a:p>
            <a:endParaRPr lang="en-GB" sz="1100" dirty="0"/>
          </a:p>
          <a:p>
            <a:r>
              <a:rPr lang="en-GB" dirty="0"/>
              <a:t>The bat's fingers are very long compared to its body.  </a:t>
            </a:r>
          </a:p>
          <a:p>
            <a:r>
              <a:rPr lang="en-GB" dirty="0"/>
              <a:t>If we had fingers like a bat, they would be longer than our legs!</a:t>
            </a:r>
          </a:p>
          <a:p>
            <a:endParaRPr lang="en-GB" sz="1100" dirty="0"/>
          </a:p>
          <a:p>
            <a:r>
              <a:rPr lang="en-GB" dirty="0"/>
              <a:t>Bat wings go all the way down the side of the bat's body and partway down its legs.</a:t>
            </a:r>
          </a:p>
          <a:p>
            <a:endParaRPr lang="en-GB" sz="1100" dirty="0"/>
          </a:p>
          <a:p>
            <a:r>
              <a:rPr lang="en-GB" dirty="0"/>
              <a:t>When bats fly, they don't just flap up and down.  If you watch them closely, it almost looks like they're pulling themselves through the air -- the movement is similar to the butterfly stroke in swimming.</a:t>
            </a:r>
          </a:p>
          <a:p>
            <a:endParaRPr lang="en-GB" sz="1100" dirty="0"/>
          </a:p>
          <a:p>
            <a:r>
              <a:rPr lang="en-GB" dirty="0"/>
              <a:t>Bats use their wings for more than just flying.  They can wrap their wings around insects or fruit to hold it while eating.</a:t>
            </a:r>
          </a:p>
        </p:txBody>
      </p:sp>
      <p:pic>
        <p:nvPicPr>
          <p:cNvPr id="8" name="Picture 7">
            <a:extLst>
              <a:ext uri="{FF2B5EF4-FFF2-40B4-BE49-F238E27FC236}">
                <a16:creationId xmlns:a16="http://schemas.microsoft.com/office/drawing/2014/main" id="{A7351625-888E-4087-8EFB-97E4CD0E62AA}"/>
              </a:ext>
            </a:extLst>
          </p:cNvPr>
          <p:cNvPicPr>
            <a:picLocks noChangeAspect="1"/>
          </p:cNvPicPr>
          <p:nvPr/>
        </p:nvPicPr>
        <p:blipFill rotWithShape="1">
          <a:blip r:embed="rId4"/>
          <a:srcRect l="4478" t="10369" r="4649"/>
          <a:stretch/>
        </p:blipFill>
        <p:spPr>
          <a:xfrm>
            <a:off x="5539399" y="1075425"/>
            <a:ext cx="6583405" cy="4328917"/>
          </a:xfrm>
          <a:prstGeom prst="rect">
            <a:avLst/>
          </a:prstGeom>
        </p:spPr>
      </p:pic>
    </p:spTree>
    <p:extLst>
      <p:ext uri="{BB962C8B-B14F-4D97-AF65-F5344CB8AC3E}">
        <p14:creationId xmlns:p14="http://schemas.microsoft.com/office/powerpoint/2010/main" val="2808848584"/>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
        <p:nvSpPr>
          <p:cNvPr id="7" name="Title 1">
            <a:extLst>
              <a:ext uri="{FF2B5EF4-FFF2-40B4-BE49-F238E27FC236}">
                <a16:creationId xmlns:a16="http://schemas.microsoft.com/office/drawing/2014/main" id="{76652B69-EFDA-47DB-8A70-D932F0D828C5}"/>
              </a:ext>
            </a:extLst>
          </p:cNvPr>
          <p:cNvSpPr txBox="1">
            <a:spLocks/>
          </p:cNvSpPr>
          <p:nvPr/>
        </p:nvSpPr>
        <p:spPr>
          <a:xfrm>
            <a:off x="2890981" y="0"/>
            <a:ext cx="8899589" cy="453224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Where do bats sleep?</a:t>
            </a:r>
          </a:p>
        </p:txBody>
      </p:sp>
    </p:spTree>
    <p:extLst>
      <p:ext uri="{BB962C8B-B14F-4D97-AF65-F5344CB8AC3E}">
        <p14:creationId xmlns:p14="http://schemas.microsoft.com/office/powerpoint/2010/main" val="2023907721"/>
      </p:ext>
    </p:extLst>
  </p:cSld>
  <p:clrMapOvr>
    <a:masterClrMapping/>
  </p:clrMapOvr>
  <mc:AlternateContent xmlns:mc="http://schemas.openxmlformats.org/markup-compatibility/2006" xmlns:p14="http://schemas.microsoft.com/office/powerpoint/2010/main">
    <mc:Choice Requires="p14">
      <p:transition spd="med" p14:dur="700" advTm="5652">
        <p:fade/>
      </p:transition>
    </mc:Choice>
    <mc:Fallback xmlns="">
      <p:transition spd="med" advTm="565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2"/>
          <a:stretch>
            <a:fillRect/>
          </a:stretch>
        </p:blipFill>
        <p:spPr>
          <a:xfrm>
            <a:off x="7056721" y="5547293"/>
            <a:ext cx="1172875" cy="970414"/>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3"/>
          <a:stretch>
            <a:fillRect/>
          </a:stretch>
        </p:blipFill>
        <p:spPr>
          <a:xfrm>
            <a:off x="8359191" y="5404343"/>
            <a:ext cx="2170656" cy="999025"/>
          </a:xfrm>
          <a:prstGeom prst="rect">
            <a:avLst/>
          </a:prstGeom>
        </p:spPr>
      </p:pic>
      <p:sp>
        <p:nvSpPr>
          <p:cNvPr id="6" name="TextBox 5">
            <a:extLst>
              <a:ext uri="{FF2B5EF4-FFF2-40B4-BE49-F238E27FC236}">
                <a16:creationId xmlns:a16="http://schemas.microsoft.com/office/drawing/2014/main" id="{D45541E0-8E13-44AE-85DD-B14BE745F4FD}"/>
              </a:ext>
            </a:extLst>
          </p:cNvPr>
          <p:cNvSpPr txBox="1"/>
          <p:nvPr/>
        </p:nvSpPr>
        <p:spPr>
          <a:xfrm>
            <a:off x="69193" y="76118"/>
            <a:ext cx="4370285" cy="5863144"/>
          </a:xfrm>
          <a:prstGeom prst="rect">
            <a:avLst/>
          </a:prstGeom>
          <a:noFill/>
        </p:spPr>
        <p:txBody>
          <a:bodyPr wrap="square">
            <a:spAutoFit/>
          </a:bodyPr>
          <a:lstStyle/>
          <a:p>
            <a:r>
              <a:rPr lang="en-GB" dirty="0"/>
              <a:t>To the Bat Cave...</a:t>
            </a:r>
          </a:p>
          <a:p>
            <a:endParaRPr lang="en-GB" dirty="0"/>
          </a:p>
          <a:p>
            <a:r>
              <a:rPr lang="en-GB" dirty="0"/>
              <a:t>The place where a bat sleeps is called its "roost".</a:t>
            </a:r>
          </a:p>
          <a:p>
            <a:r>
              <a:rPr lang="en-GB" dirty="0"/>
              <a:t>Bats have a summer roost and a winter roost.</a:t>
            </a:r>
          </a:p>
          <a:p>
            <a:endParaRPr lang="en-GB" sz="1100" dirty="0"/>
          </a:p>
          <a:p>
            <a:r>
              <a:rPr lang="en-GB" dirty="0"/>
              <a:t>Bats hang UPSIDE DOWN from their roosts when they sleep.</a:t>
            </a:r>
          </a:p>
          <a:p>
            <a:endParaRPr lang="en-GB" sz="1100" dirty="0"/>
          </a:p>
          <a:p>
            <a:r>
              <a:rPr lang="en-GB" dirty="0"/>
              <a:t>Although some bats roost in groups of only one or two, for the most part bats are very sociable animals.  They usually sleep together in huge groups.</a:t>
            </a:r>
          </a:p>
          <a:p>
            <a:endParaRPr lang="en-GB" sz="1100" dirty="0"/>
          </a:p>
          <a:p>
            <a:r>
              <a:rPr lang="en-GB" dirty="0"/>
              <a:t>Some caves may be home to thousands of bats.  The largest bat colony in the world is in Bracken Cave, Texas.  During the summer, this cave is home to as many as 20 MILLION Mexican free-tailed bats.  That's a LOT of bats!</a:t>
            </a:r>
          </a:p>
          <a:p>
            <a:endParaRPr lang="en-GB" dirty="0"/>
          </a:p>
        </p:txBody>
      </p:sp>
      <p:pic>
        <p:nvPicPr>
          <p:cNvPr id="4" name="Picture 3">
            <a:extLst>
              <a:ext uri="{FF2B5EF4-FFF2-40B4-BE49-F238E27FC236}">
                <a16:creationId xmlns:a16="http://schemas.microsoft.com/office/drawing/2014/main" id="{B379D162-2051-4DD1-A2DC-BF280D1E9A58}"/>
              </a:ext>
            </a:extLst>
          </p:cNvPr>
          <p:cNvPicPr>
            <a:picLocks noChangeAspect="1"/>
          </p:cNvPicPr>
          <p:nvPr/>
        </p:nvPicPr>
        <p:blipFill>
          <a:blip r:embed="rId4"/>
          <a:stretch>
            <a:fillRect/>
          </a:stretch>
        </p:blipFill>
        <p:spPr>
          <a:xfrm>
            <a:off x="4283435" y="215899"/>
            <a:ext cx="7782665" cy="5188443"/>
          </a:xfrm>
          <a:prstGeom prst="rect">
            <a:avLst/>
          </a:prstGeom>
        </p:spPr>
      </p:pic>
    </p:spTree>
    <p:extLst>
      <p:ext uri="{BB962C8B-B14F-4D97-AF65-F5344CB8AC3E}">
        <p14:creationId xmlns:p14="http://schemas.microsoft.com/office/powerpoint/2010/main" val="407489310"/>
      </p:ext>
    </p:extLst>
  </p:cSld>
  <p:clrMapOvr>
    <a:masterClrMapping/>
  </p:clrMapOvr>
  <mc:AlternateContent xmlns:mc="http://schemas.openxmlformats.org/markup-compatibility/2006" xmlns:p14="http://schemas.microsoft.com/office/powerpoint/2010/main">
    <mc:Choice Requires="p14">
      <p:transition spd="med" p14:dur="700" advTm="17216">
        <p:fade/>
      </p:transition>
    </mc:Choice>
    <mc:Fallback xmlns="">
      <p:transition spd="med" advTm="17216">
        <p:fade/>
      </p:transition>
    </mc:Fallback>
  </mc:AlternateContent>
  <p:extLst>
    <p:ext uri="{3A86A75C-4F4B-4683-9AE1-C65F6400EC91}">
      <p14:laserTraceLst xmlns:p14="http://schemas.microsoft.com/office/powerpoint/2010/main">
        <p14:tracePtLst>
          <p14:tracePt t="9404" x="3228975" y="112713"/>
          <p14:tracePt t="9412" x="3305175" y="174625"/>
          <p14:tracePt t="9426" x="3341688" y="187325"/>
          <p14:tracePt t="9433" x="3354388" y="212725"/>
          <p14:tracePt t="9442" x="3367088" y="212725"/>
          <p14:tracePt t="9915" x="3392488" y="212725"/>
          <p14:tracePt t="9923" x="3429000" y="225425"/>
          <p14:tracePt t="9933" x="3454400" y="238125"/>
          <p14:tracePt t="9938" x="3479800" y="250825"/>
          <p14:tracePt t="9946" x="3517900" y="287338"/>
          <p14:tracePt t="9953" x="3567113" y="325438"/>
          <p14:tracePt t="9961" x="3617913" y="425450"/>
          <p14:tracePt t="9968" x="3667125" y="525463"/>
          <p14:tracePt t="9976" x="3730625" y="663575"/>
          <p14:tracePt t="9983" x="3792538" y="863600"/>
          <p14:tracePt t="9992" x="3856038" y="1101725"/>
          <p14:tracePt t="9999" x="3943350" y="1350963"/>
          <p14:tracePt t="10007" x="4030663" y="1714500"/>
          <p14:tracePt t="10014" x="4105275" y="2014538"/>
          <p14:tracePt t="10022" x="4168775" y="2414588"/>
          <p14:tracePt t="10029" x="4217988" y="2678113"/>
          <p14:tracePt t="10037" x="4256088" y="2928938"/>
          <p14:tracePt t="10045" x="4305300" y="3228975"/>
          <p14:tracePt t="10052" x="4330700" y="3416300"/>
          <p14:tracePt t="10060" x="4368800" y="3616325"/>
          <p14:tracePt t="10068" x="4381500" y="3792538"/>
          <p14:tracePt t="10076" x="4394200" y="3967163"/>
          <p14:tracePt t="10083" x="4406900" y="4092575"/>
          <p14:tracePt t="10092" x="4430713" y="4230688"/>
          <p14:tracePt t="10098" x="4430713" y="4354513"/>
          <p14:tracePt t="10113" x="4430713" y="4392613"/>
          <p14:tracePt t="10121" x="4430713" y="4418013"/>
          <p14:tracePt t="10128" x="4430713" y="4430713"/>
          <p14:tracePt t="10392" x="4430713" y="4443413"/>
          <p14:tracePt t="10406" x="4430713" y="4454525"/>
          <p14:tracePt t="10413" x="4430713" y="4467225"/>
          <p14:tracePt t="10420" x="4406900" y="4492625"/>
          <p14:tracePt t="10429" x="4381500" y="4518025"/>
          <p14:tracePt t="10437" x="4318000" y="4579938"/>
          <p14:tracePt t="10444" x="4256088" y="4630738"/>
          <p14:tracePt t="10452" x="4156075" y="4705350"/>
          <p14:tracePt t="10459" x="4017963" y="4805363"/>
          <p14:tracePt t="10466" x="3892550" y="4918075"/>
          <p14:tracePt t="10477" x="3730625" y="5018088"/>
          <p14:tracePt t="10481" x="3592513" y="5118100"/>
          <p14:tracePt t="10491" x="3429000" y="5218113"/>
          <p14:tracePt t="10497" x="3228975" y="5318125"/>
          <p14:tracePt t="10505" x="3079750" y="5394325"/>
          <p14:tracePt t="10512" x="2928938" y="5456238"/>
          <p14:tracePt t="10520" x="2803525" y="5494338"/>
          <p14:tracePt t="10528" x="2678113" y="5543550"/>
          <p14:tracePt t="10535" x="2565400" y="5568950"/>
          <p14:tracePt t="10543" x="2478088" y="5581650"/>
          <p14:tracePt t="10551" x="2390775" y="5594350"/>
          <p14:tracePt t="10560" x="2303463" y="5594350"/>
          <p14:tracePt t="10566" x="2228850" y="5594350"/>
          <p14:tracePt t="10575" x="2165350" y="5581650"/>
          <p14:tracePt t="10582" x="2127250" y="5568950"/>
          <p14:tracePt t="10590" x="2065338" y="5530850"/>
          <p14:tracePt t="10597" x="2027238" y="5518150"/>
          <p14:tracePt t="10604" x="1990725" y="5468938"/>
          <p14:tracePt t="10612" x="1965325" y="5443538"/>
          <p14:tracePt t="10619" x="1914525" y="5394325"/>
          <p14:tracePt t="10627" x="1890713" y="5356225"/>
          <p14:tracePt t="10634" x="1852613" y="5294313"/>
          <p14:tracePt t="10643" x="1801813" y="5243513"/>
          <p14:tracePt t="10650" x="1778000" y="5194300"/>
          <p14:tracePt t="10660" x="1739900" y="5156200"/>
          <p14:tracePt t="10665" x="1677988" y="5081588"/>
          <p14:tracePt t="10672" x="1639888" y="5030788"/>
          <p14:tracePt t="10680" x="1589088" y="4981575"/>
          <p14:tracePt t="10687" x="1539875" y="4930775"/>
          <p14:tracePt t="10695" x="1489075" y="4892675"/>
          <p14:tracePt t="10703" x="1439863" y="4843463"/>
          <p14:tracePt t="10710" x="1401763" y="4805363"/>
          <p14:tracePt t="10718" x="1363663" y="4779963"/>
          <p14:tracePt t="10726" x="1314450" y="4743450"/>
          <p14:tracePt t="10733" x="1301750" y="4743450"/>
          <p14:tracePt t="10742" x="1276350" y="4718050"/>
          <p14:tracePt t="10748" x="1239838" y="4705350"/>
          <p14:tracePt t="10757" x="1227138" y="4692650"/>
          <p14:tracePt t="10764" x="1214438" y="4679950"/>
          <p14:tracePt t="10772" x="1189038" y="4679950"/>
          <p14:tracePt t="10779" x="1163638" y="4667250"/>
          <p14:tracePt t="10787" x="1150938" y="4667250"/>
          <p14:tracePt t="10794" x="1139825" y="4667250"/>
          <p14:tracePt t="10802" x="1114425" y="4667250"/>
          <p14:tracePt t="10810" x="1101725" y="4667250"/>
          <p14:tracePt t="10988" x="1114425" y="4667250"/>
          <p14:tracePt t="10995" x="1127125" y="4667250"/>
          <p14:tracePt t="11002" x="1139825" y="4667250"/>
          <p14:tracePt t="11010" x="1176338" y="4667250"/>
          <p14:tracePt t="11018" x="1201738" y="4679950"/>
          <p14:tracePt t="11026" x="1239838" y="4692650"/>
          <p14:tracePt t="11032" x="1301750" y="4705350"/>
          <p14:tracePt t="11040" x="1389063" y="4730750"/>
          <p14:tracePt t="11049" x="1501775" y="4768850"/>
          <p14:tracePt t="11057" x="1627188" y="4805363"/>
          <p14:tracePt t="11063" x="1778000" y="4868863"/>
          <p14:tracePt t="11070" x="1952625" y="4918075"/>
          <p14:tracePt t="11078" x="2152650" y="4981575"/>
          <p14:tracePt t="11086" x="2339975" y="5056188"/>
          <p14:tracePt t="11094" x="2628900" y="5168900"/>
          <p14:tracePt t="11101" x="2816225" y="5256213"/>
          <p14:tracePt t="11109" x="3028950" y="5330825"/>
          <p14:tracePt t="11116" x="3267075" y="5418138"/>
          <p14:tracePt t="11125" x="3454400" y="5481638"/>
          <p14:tracePt t="11131" x="3630613" y="5543550"/>
          <p14:tracePt t="11140" x="3805238" y="5594350"/>
          <p14:tracePt t="11147" x="3956050" y="5630863"/>
          <p14:tracePt t="11155" x="4092575" y="5668963"/>
          <p14:tracePt t="11162" x="4243388" y="5694363"/>
          <p14:tracePt t="11169" x="4394200" y="5707063"/>
          <p14:tracePt t="11178" x="4494213" y="5719763"/>
          <p14:tracePt t="11185" x="4630738" y="5719763"/>
          <p14:tracePt t="11192" x="4732338" y="5719763"/>
          <p14:tracePt t="11201" x="4832350" y="5719763"/>
          <p14:tracePt t="11208" x="4919663" y="5719763"/>
          <p14:tracePt t="11215" x="4994275" y="5719763"/>
          <p14:tracePt t="11224" x="5081588" y="5719763"/>
          <p14:tracePt t="11232" x="5170488" y="5719763"/>
          <p14:tracePt t="11239" x="5219700" y="5707063"/>
          <p14:tracePt t="11246" x="5281613" y="5707063"/>
          <p14:tracePt t="11254" x="5319713" y="5707063"/>
          <p14:tracePt t="11262" x="5357813" y="5694363"/>
          <p14:tracePt t="11270" x="5383213" y="5681663"/>
          <p14:tracePt t="11277" x="5407025" y="5668963"/>
          <p14:tracePt t="11285" x="5419725" y="5668963"/>
          <p14:tracePt t="11314" x="5432425" y="5668963"/>
          <p14:tracePt t="11592" x="5445125" y="5668963"/>
          <p14:tracePt t="11601" x="5445125" y="5656263"/>
          <p14:tracePt t="11615" x="5457825" y="5656263"/>
          <p14:tracePt t="11623" x="5457825" y="5643563"/>
          <p14:tracePt t="11629" x="5470525" y="5643563"/>
          <p14:tracePt t="11639" x="5470525" y="5630863"/>
          <p14:tracePt t="11654" x="5483225" y="5630863"/>
          <p14:tracePt t="11669" x="5495925" y="5630863"/>
          <p14:tracePt t="11676" x="5495925" y="5619750"/>
          <p14:tracePt t="11697" x="5495925" y="5607050"/>
          <p14:tracePt t="11713" x="5495925" y="5581650"/>
          <p14:tracePt t="11728" x="5495925" y="5568950"/>
          <p14:tracePt t="11736" x="5495925" y="5556250"/>
          <p14:tracePt t="11743" x="5483225" y="5543550"/>
          <p14:tracePt t="11751" x="5470525" y="5530850"/>
          <p14:tracePt t="11760" x="5457825" y="5518150"/>
          <p14:tracePt t="11766" x="5432425" y="5518150"/>
          <p14:tracePt t="11775" x="5407025" y="5494338"/>
          <p14:tracePt t="11782" x="5383213" y="5494338"/>
          <p14:tracePt t="11789" x="5357813" y="5468938"/>
          <p14:tracePt t="11797" x="5332413" y="5456238"/>
          <p14:tracePt t="11805" x="5319713" y="5456238"/>
          <p14:tracePt t="11812" x="5307013" y="5456238"/>
          <p14:tracePt t="11820" x="5270500" y="5443538"/>
          <p14:tracePt t="11828" x="5270500" y="5430838"/>
          <p14:tracePt t="11836" x="5257800" y="5430838"/>
          <p14:tracePt t="11844" x="5232400" y="5430838"/>
          <p14:tracePt t="11851" x="5219700" y="5418138"/>
          <p14:tracePt t="11859" x="5207000" y="5418138"/>
          <p14:tracePt t="11866" x="5194300" y="5407025"/>
          <p14:tracePt t="11881" x="5170488" y="5407025"/>
          <p14:tracePt t="11904" x="5157788" y="5394325"/>
          <p14:tracePt t="12026" x="5181600" y="5394325"/>
          <p14:tracePt t="12035" x="5207000" y="5394325"/>
          <p14:tracePt t="12042" x="5232400" y="5394325"/>
          <p14:tracePt t="12049" x="5245100" y="5394325"/>
          <p14:tracePt t="12057" x="5270500" y="5394325"/>
          <p14:tracePt t="12065" x="5294313" y="5394325"/>
          <p14:tracePt t="12072" x="5319713" y="5394325"/>
          <p14:tracePt t="12080" x="5332413" y="5394325"/>
          <p14:tracePt t="12087" x="5345113" y="5394325"/>
          <p14:tracePt t="12095" x="5357813" y="5394325"/>
          <p14:tracePt t="12103" x="5370513" y="5394325"/>
          <p14:tracePt t="12110" x="5383213" y="5394325"/>
          <p14:tracePt t="12119" x="5394325" y="5394325"/>
          <p14:tracePt t="12127" x="5407025" y="5394325"/>
          <p14:tracePt t="12134" x="5419725" y="5394325"/>
          <p14:tracePt t="12142" x="5432425" y="5394325"/>
          <p14:tracePt t="12149" x="5445125" y="5394325"/>
          <p14:tracePt t="12158" x="5457825" y="5394325"/>
          <p14:tracePt t="12164" x="5483225" y="5394325"/>
          <p14:tracePt t="12179" x="5495925" y="5394325"/>
          <p14:tracePt t="12187" x="5519738" y="5381625"/>
          <p14:tracePt t="12203" x="5545138" y="5381625"/>
          <p14:tracePt t="12210" x="5557838" y="5368925"/>
          <p14:tracePt t="12218" x="5570538" y="5368925"/>
          <p14:tracePt t="12226" x="5595938" y="5368925"/>
          <p14:tracePt t="12233" x="5607050" y="5368925"/>
          <p14:tracePt t="12242" x="5619750" y="5368925"/>
          <p14:tracePt t="12248" x="5632450" y="5368925"/>
          <p14:tracePt t="12256" x="5657850" y="5356225"/>
          <p14:tracePt t="12271" x="5670550" y="5343525"/>
          <p14:tracePt t="12279" x="5683250" y="5343525"/>
          <p14:tracePt t="12287" x="5695950" y="5343525"/>
          <p14:tracePt t="12295" x="5708650" y="5343525"/>
          <p14:tracePt t="12302" x="5719763" y="5330825"/>
          <p14:tracePt t="12309" x="5732463" y="5330825"/>
          <p14:tracePt t="12317" x="5745163" y="5330825"/>
          <p14:tracePt t="12326" x="5757863" y="5330825"/>
          <p14:tracePt t="12333" x="5757863" y="5318125"/>
          <p14:tracePt t="12341" x="5770563" y="5305425"/>
          <p14:tracePt t="12355" x="5783263" y="5305425"/>
          <p14:tracePt t="12364" x="5795963" y="5305425"/>
          <p14:tracePt t="12371" x="5808663" y="5294313"/>
          <p14:tracePt t="12388" x="5821363" y="5281613"/>
          <p14:tracePt t="12394" x="5832475" y="5268913"/>
          <p14:tracePt t="12402" x="5845175" y="5268913"/>
          <p14:tracePt t="12410" x="5870575" y="5268913"/>
          <p14:tracePt t="12417" x="5870575" y="5256213"/>
          <p14:tracePt t="12425" x="5895975" y="5256213"/>
          <p14:tracePt t="12432" x="5895975" y="5243513"/>
          <p14:tracePt t="12440" x="5908675" y="5243513"/>
          <p14:tracePt t="12447" x="5932488" y="5243513"/>
          <p14:tracePt t="12458" x="5932488" y="5230813"/>
          <p14:tracePt t="12462" x="5945188" y="5230813"/>
          <p14:tracePt t="12471" x="5957888" y="5230813"/>
          <p14:tracePt t="12478" x="5970588" y="5218113"/>
          <p14:tracePt t="12486" x="5983288" y="5218113"/>
          <p14:tracePt t="12493" x="5995988" y="5218113"/>
          <p14:tracePt t="12501" x="6008688" y="5218113"/>
          <p14:tracePt t="12509" x="6021388" y="5218113"/>
          <p14:tracePt t="12523" x="6034088" y="5205413"/>
          <p14:tracePt t="12531" x="6045200" y="5205413"/>
          <p14:tracePt t="12539" x="6057900" y="5205413"/>
          <p14:tracePt t="12547" x="6057900" y="5194300"/>
          <p14:tracePt t="12554" x="6083300" y="5194300"/>
          <p14:tracePt t="12570" x="6096000" y="5194300"/>
          <p14:tracePt t="12578" x="6108700" y="5181600"/>
          <p14:tracePt t="12593" x="6134100" y="5168900"/>
          <p14:tracePt t="12609" x="6157913" y="5156200"/>
          <p14:tracePt t="12624" x="6170613" y="5143500"/>
          <p14:tracePt t="12639" x="6183313" y="5130800"/>
          <p14:tracePt t="12653" x="6196013" y="5118100"/>
          <p14:tracePt t="12661" x="6208713" y="5105400"/>
          <p14:tracePt t="12668" x="6221413" y="5105400"/>
          <p14:tracePt t="12684" x="6221413" y="5092700"/>
          <p14:tracePt t="12693" x="6234113" y="5092700"/>
          <p14:tracePt t="12708" x="6246813" y="5081588"/>
          <p14:tracePt t="12715" x="6246813" y="5068888"/>
          <p14:tracePt t="12730" x="6259513" y="5068888"/>
          <p14:tracePt t="12738" x="6259513" y="5056188"/>
          <p14:tracePt t="12746" x="6270625" y="5056188"/>
          <p14:tracePt t="12753" x="6270625" y="5043488"/>
          <p14:tracePt t="12761" x="6283325" y="5043488"/>
          <p14:tracePt t="12769" x="6283325" y="5030788"/>
          <p14:tracePt t="12778" x="6296025" y="5030788"/>
          <p14:tracePt t="12792" x="6308725" y="5018088"/>
          <p14:tracePt t="12807" x="6308725" y="5005388"/>
          <p14:tracePt t="12814" x="6321425" y="5005388"/>
          <p14:tracePt t="12821" x="6321425" y="4992688"/>
          <p14:tracePt t="12830" x="6334125" y="4981575"/>
          <p14:tracePt t="12837" x="6346825" y="4981575"/>
          <p14:tracePt t="12845" x="6346825" y="4968875"/>
          <p14:tracePt t="12853" x="6359525" y="4956175"/>
          <p14:tracePt t="12868" x="6370638" y="4943475"/>
          <p14:tracePt t="12876" x="6370638" y="4930775"/>
          <p14:tracePt t="12884" x="6370638" y="4918075"/>
          <p14:tracePt t="12890" x="6383338" y="4918075"/>
          <p14:tracePt t="12899" x="6396038" y="4892675"/>
          <p14:tracePt t="12907" x="6396038" y="4879975"/>
          <p14:tracePt t="12914" x="6396038" y="4868863"/>
          <p14:tracePt t="12921" x="6396038" y="4856163"/>
          <p14:tracePt t="12940" x="6396038" y="4818063"/>
          <p14:tracePt t="12945" x="6396038" y="4805363"/>
          <p14:tracePt t="12952" x="6396038" y="4779963"/>
          <p14:tracePt t="12960" x="6396038" y="4768850"/>
          <p14:tracePt t="12968" x="6396038" y="4756150"/>
          <p14:tracePt t="12976" x="6396038" y="4743450"/>
          <p14:tracePt t="12983" x="6396038" y="4730750"/>
          <p14:tracePt t="12991" x="6396038" y="4718050"/>
          <p14:tracePt t="12998" x="6396038" y="4705350"/>
          <p14:tracePt t="13013" x="6396038" y="4692650"/>
          <p14:tracePt t="13021" x="6383338" y="4692650"/>
          <p14:tracePt t="13028" x="6383338" y="4679950"/>
          <p14:tracePt t="13037" x="6370638" y="4667250"/>
          <p14:tracePt t="13044" x="6359525" y="4667250"/>
          <p14:tracePt t="13051" x="6359525" y="4656138"/>
          <p14:tracePt t="13060" x="6346825" y="4643438"/>
          <p14:tracePt t="13067" x="6346825" y="4630738"/>
          <p14:tracePt t="13075" x="6334125" y="4630738"/>
          <p14:tracePt t="13082" x="6321425" y="4618038"/>
          <p14:tracePt t="13092" x="6308725" y="4605338"/>
          <p14:tracePt t="13104" x="6296025" y="4592638"/>
          <p14:tracePt t="13113" x="6270625" y="4592638"/>
          <p14:tracePt t="13121" x="6270625" y="4579938"/>
          <p14:tracePt t="13128" x="6259513" y="4567238"/>
          <p14:tracePt t="13136" x="6234113" y="4567238"/>
          <p14:tracePt t="13144" x="6234113" y="4554538"/>
          <p14:tracePt t="13151" x="6208713" y="4554538"/>
          <p14:tracePt t="13159" x="6196013" y="4543425"/>
          <p14:tracePt t="13166" x="6170613" y="4543425"/>
          <p14:tracePt t="13173" x="6157913" y="4530725"/>
          <p14:tracePt t="13182" x="6121400" y="4518025"/>
          <p14:tracePt t="13190" x="6108700" y="4518025"/>
          <p14:tracePt t="13197" x="6083300" y="4518025"/>
          <p14:tracePt t="13204" x="6070600" y="4518025"/>
          <p14:tracePt t="13212" x="6045200" y="4505325"/>
          <p14:tracePt t="13219" x="6034088" y="4492625"/>
          <p14:tracePt t="13227" x="6008688" y="4492625"/>
          <p14:tracePt t="13234" x="5983288" y="4492625"/>
          <p14:tracePt t="13243" x="5970588" y="4492625"/>
          <p14:tracePt t="13250" x="5945188" y="4492625"/>
          <p14:tracePt t="13259" x="5921375" y="4479925"/>
          <p14:tracePt t="13266" x="5883275" y="4479925"/>
          <p14:tracePt t="13273" x="5845175" y="4479925"/>
          <p14:tracePt t="13281" x="5795963" y="4479925"/>
          <p14:tracePt t="13289" x="5708650" y="4479925"/>
          <p14:tracePt t="13297" x="5645150" y="4479925"/>
          <p14:tracePt t="13306" x="5557838" y="4479925"/>
          <p14:tracePt t="13312" x="5470525" y="4479925"/>
          <p14:tracePt t="13319" x="5407025" y="4479925"/>
          <p14:tracePt t="13327" x="5332413" y="4479925"/>
          <p14:tracePt t="13335" x="5270500" y="4479925"/>
          <p14:tracePt t="13345" x="5219700" y="4479925"/>
          <p14:tracePt t="13350" x="5145088" y="4505325"/>
          <p14:tracePt t="13359" x="5106988" y="4505325"/>
          <p14:tracePt t="13365" x="5068888" y="4518025"/>
          <p14:tracePt t="13379" x="5057775" y="4518025"/>
          <p14:tracePt t="13387" x="5045075" y="4518025"/>
          <p14:tracePt t="13395" x="5032375" y="4518025"/>
          <p14:tracePt t="13718" x="5019675" y="4518025"/>
          <p14:tracePt t="13726" x="5006975" y="4518025"/>
          <p14:tracePt t="13733" x="4994275" y="4518025"/>
          <p14:tracePt t="13742" x="4981575" y="4518025"/>
          <p14:tracePt t="13749" x="4968875" y="4518025"/>
          <p14:tracePt t="13757" x="4956175" y="4518025"/>
          <p14:tracePt t="13764" x="4932363" y="4518025"/>
          <p14:tracePt t="13780" x="4906963" y="4505325"/>
          <p14:tracePt t="13787" x="4894263" y="4505325"/>
          <p14:tracePt t="13794" x="4881563" y="4492625"/>
          <p14:tracePt t="13803" x="4868863" y="4492625"/>
          <p14:tracePt t="13810" x="4868863" y="4479925"/>
          <p14:tracePt t="13818" x="4856163" y="4479925"/>
          <p14:tracePt t="13827" x="4843463" y="4467225"/>
          <p14:tracePt t="13833" x="4832350" y="4467225"/>
          <p14:tracePt t="13849" x="4819650" y="4454525"/>
          <p14:tracePt t="13864" x="4806950" y="4443413"/>
          <p14:tracePt t="13871" x="4794250" y="4430713"/>
          <p14:tracePt t="13887" x="4781550" y="4418013"/>
          <p14:tracePt t="13902" x="4781550" y="4405313"/>
          <p14:tracePt t="13917" x="4781550" y="4392613"/>
          <p14:tracePt t="13925" x="4781550" y="4379913"/>
          <p14:tracePt t="13945" x="4768850" y="4379913"/>
          <p14:tracePt t="13947" x="4768850" y="4367213"/>
          <p14:tracePt t="13962" x="4768850" y="4354513"/>
          <p14:tracePt t="13977" x="4768850" y="4341813"/>
          <p14:tracePt t="13986" x="4768850" y="4330700"/>
          <p14:tracePt t="14002" x="4768850" y="4318000"/>
          <p14:tracePt t="14009" x="4781550" y="4318000"/>
          <p14:tracePt t="14015" x="4794250" y="4292600"/>
          <p14:tracePt t="14031" x="4806950" y="4279900"/>
          <p14:tracePt t="14039" x="4832350" y="4267200"/>
          <p14:tracePt t="14056" x="4856163" y="4254500"/>
          <p14:tracePt t="14070" x="4868863" y="4241800"/>
          <p14:tracePt t="14077" x="4894263" y="4241800"/>
          <p14:tracePt t="14085" x="4906963" y="4230688"/>
          <p14:tracePt t="14094" x="4919663" y="4230688"/>
          <p14:tracePt t="14100" x="4945063" y="4217988"/>
          <p14:tracePt t="14110" x="4956175" y="4205288"/>
          <p14:tracePt t="14115" x="4968875" y="4205288"/>
          <p14:tracePt t="14124" x="4994275" y="4205288"/>
          <p14:tracePt t="14131" x="5006975" y="4205288"/>
          <p14:tracePt t="14139" x="5032375" y="4205288"/>
          <p14:tracePt t="14145" x="5057775" y="4205288"/>
          <p14:tracePt t="14154" x="5081588" y="4192588"/>
          <p14:tracePt t="14161" x="5106988" y="4192588"/>
          <p14:tracePt t="14169" x="5132388" y="4192588"/>
          <p14:tracePt t="14178" x="5157788" y="4192588"/>
          <p14:tracePt t="14184" x="5181600" y="4192588"/>
          <p14:tracePt t="14193" x="5207000" y="4192588"/>
          <p14:tracePt t="14199" x="5245100" y="4179888"/>
          <p14:tracePt t="14210" x="5281613" y="4179888"/>
          <p14:tracePt t="14215" x="5319713" y="4179888"/>
          <p14:tracePt t="14224" x="5357813" y="4179888"/>
          <p14:tracePt t="14230" x="5394325" y="4179888"/>
          <p14:tracePt t="14237" x="5419725" y="4179888"/>
          <p14:tracePt t="14245" x="5457825" y="4179888"/>
          <p14:tracePt t="14252" x="5483225" y="4179888"/>
          <p14:tracePt t="14263" x="5507038" y="4179888"/>
          <p14:tracePt t="14267" x="5532438" y="4179888"/>
          <p14:tracePt t="14276" x="5557838" y="4179888"/>
          <p14:tracePt t="14283" x="5583238" y="4179888"/>
          <p14:tracePt t="14291" x="5607050" y="4179888"/>
          <p14:tracePt t="14299" x="5619750" y="4179888"/>
          <p14:tracePt t="14306" x="5645150" y="4179888"/>
          <p14:tracePt t="14313" x="5657850" y="4179888"/>
          <p14:tracePt t="14321" x="5683250" y="4179888"/>
          <p14:tracePt t="14329" x="5695950" y="4179888"/>
          <p14:tracePt t="14337" x="5719763" y="4179888"/>
          <p14:tracePt t="14344" x="5732463" y="4179888"/>
          <p14:tracePt t="14352" x="5757863" y="4179888"/>
          <p14:tracePt t="14360" x="5770563" y="4179888"/>
          <p14:tracePt t="14367" x="5795963" y="4192588"/>
          <p14:tracePt t="14376" x="5808663" y="4192588"/>
          <p14:tracePt t="14382" x="5832475" y="4192588"/>
          <p14:tracePt t="14390" x="5857875" y="4192588"/>
          <p14:tracePt t="14398" x="5883275" y="4205288"/>
          <p14:tracePt t="14405" x="5921375" y="4205288"/>
          <p14:tracePt t="14413" x="5945188" y="4217988"/>
          <p14:tracePt t="14420" x="5970588" y="4217988"/>
          <p14:tracePt t="14428" x="5995988" y="4217988"/>
          <p14:tracePt t="14436" x="6045200" y="4230688"/>
          <p14:tracePt t="14444" x="6057900" y="4230688"/>
          <p14:tracePt t="14451" x="6083300" y="4230688"/>
          <p14:tracePt t="14459" x="6108700" y="4241800"/>
          <p14:tracePt t="14466" x="6134100" y="4241800"/>
          <p14:tracePt t="14475" x="6146800" y="4254500"/>
          <p14:tracePt t="14482" x="6157913" y="4254500"/>
          <p14:tracePt t="14491" x="6183313" y="4254500"/>
          <p14:tracePt t="14497" x="6183313" y="4267200"/>
          <p14:tracePt t="14504" x="6196013" y="4267200"/>
          <p14:tracePt t="14513" x="6208713" y="4267200"/>
          <p14:tracePt t="14527" x="6221413" y="4279900"/>
          <p14:tracePt t="14535" x="6234113" y="4279900"/>
          <p14:tracePt t="15417" x="6259513" y="4279900"/>
          <p14:tracePt t="15424" x="6308725" y="4267200"/>
          <p14:tracePt t="15432" x="6396038" y="4230688"/>
          <p14:tracePt t="15439" x="6508750" y="4179888"/>
          <p14:tracePt t="15446" x="6684963" y="4141788"/>
          <p14:tracePt t="15455" x="6897688" y="4092575"/>
          <p14:tracePt t="15462" x="7197725" y="4041775"/>
          <p14:tracePt t="15470" x="7497763" y="3979863"/>
          <p14:tracePt t="15477" x="7886700" y="3941763"/>
          <p14:tracePt t="15485" x="8161338" y="3929063"/>
          <p14:tracePt t="15493" x="8586788" y="3879850"/>
          <p14:tracePt t="15500" x="8899525" y="3867150"/>
          <p14:tracePt t="15510" x="9224963" y="3829050"/>
          <p14:tracePt t="15515" x="9563100" y="3829050"/>
          <p14:tracePt t="15524" x="9852025" y="3792538"/>
          <p14:tracePt t="15530" x="10164763" y="3779838"/>
          <p14:tracePt t="15538" x="10377488" y="3779838"/>
          <p14:tracePt t="15546" x="10626725" y="3741738"/>
          <p14:tracePt t="15554" x="10890250" y="3703638"/>
          <p14:tracePt t="15561" x="11077575" y="3679825"/>
          <p14:tracePt t="15569" x="11266488" y="3641725"/>
          <p14:tracePt t="15577" x="11503025" y="3590925"/>
          <p14:tracePt t="15583" x="11653838" y="3541713"/>
          <p14:tracePt t="15593" x="11804650" y="3503613"/>
          <p14:tracePt t="15600" x="11941175" y="3441700"/>
          <p14:tracePt t="15607" x="12053888" y="3403600"/>
          <p14:tracePt t="15622" x="12079288" y="3390900"/>
          <p14:tracePt t="15629" x="12104688" y="3378200"/>
          <p14:tracePt t="15637" x="12130088" y="3367088"/>
          <p14:tracePt t="15867" x="12166600" y="3367088"/>
        </p14:tracePtLst>
      </p14:laserTraceLst>
    </p:ext>
  </p:extLst>
</p:sld>
</file>

<file path=ppt/theme/theme1.xml><?xml version="1.0" encoding="utf-8"?>
<a:theme xmlns:a="http://schemas.openxmlformats.org/drawingml/2006/main" name="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3A8FED2336A649A79125E522D3036E" ma:contentTypeVersion="9" ma:contentTypeDescription="Create a new document." ma:contentTypeScope="" ma:versionID="0a1910a76b29377b4d0a2a097212bdd7">
  <xsd:schema xmlns:xsd="http://www.w3.org/2001/XMLSchema" xmlns:xs="http://www.w3.org/2001/XMLSchema" xmlns:p="http://schemas.microsoft.com/office/2006/metadata/properties" xmlns:ns2="60f3f57f-a6c5-4cc5-a152-283def6a6346" targetNamespace="http://schemas.microsoft.com/office/2006/metadata/properties" ma:root="true" ma:fieldsID="201c9727de097c22326658c60b875d0e" ns2:_="">
    <xsd:import namespace="60f3f57f-a6c5-4cc5-a152-283def6a63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f3f57f-a6c5-4cc5-a152-283def6a63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1B565D-86F4-41A4-8802-FB2A843D51FE}">
  <ds:schemaRefs>
    <ds:schemaRef ds:uri="http://schemas.microsoft.com/sharepoint/v3/contenttype/forms"/>
  </ds:schemaRefs>
</ds:datastoreItem>
</file>

<file path=customXml/itemProps2.xml><?xml version="1.0" encoding="utf-8"?>
<ds:datastoreItem xmlns:ds="http://schemas.openxmlformats.org/officeDocument/2006/customXml" ds:itemID="{1EE036C9-2ECA-4CAB-9EAA-B7C578F390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f3f57f-a6c5-4cc5-a152-283def6a63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DA116D-A1D0-4F84-A950-CCDAF7085C9A}">
  <ds:schemaRefs>
    <ds:schemaRef ds:uri="http://schemas.microsoft.com/office/2006/metadata/properties"/>
    <ds:schemaRef ds:uri="http://purl.org/dc/dcmitype/"/>
    <ds:schemaRef ds:uri="http://schemas.microsoft.com/office/infopath/2007/PartnerControls"/>
    <ds:schemaRef ds:uri="http://www.w3.org/XML/1998/namespace"/>
    <ds:schemaRef ds:uri="http://purl.org/dc/elements/1.1/"/>
    <ds:schemaRef ds:uri="http://schemas.microsoft.com/office/2006/documentManagement/types"/>
    <ds:schemaRef ds:uri="http://purl.org/dc/terms/"/>
    <ds:schemaRef ds:uri="http://schemas.openxmlformats.org/package/2006/metadata/core-properties"/>
    <ds:schemaRef ds:uri="60f3f57f-a6c5-4cc5-a152-283def6a6346"/>
  </ds:schemaRefs>
</ds:datastoreItem>
</file>

<file path=docProps/app.xml><?xml version="1.0" encoding="utf-8"?>
<Properties xmlns="http://schemas.openxmlformats.org/officeDocument/2006/extended-properties" xmlns:vt="http://schemas.openxmlformats.org/officeDocument/2006/docPropsVTypes">
  <TotalTime>673</TotalTime>
  <Words>2204</Words>
  <Application>Microsoft Office PowerPoint</Application>
  <PresentationFormat>Widescreen</PresentationFormat>
  <Paragraphs>125</Paragraphs>
  <Slides>31</Slides>
  <Notes>0</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31</vt:i4>
      </vt:variant>
    </vt:vector>
  </HeadingPairs>
  <TitlesOfParts>
    <vt:vector size="40" baseType="lpstr">
      <vt:lpstr>Arial</vt:lpstr>
      <vt:lpstr>Calibri</vt:lpstr>
      <vt:lpstr>Calibri Light</vt:lpstr>
      <vt:lpstr>Helvetica</vt:lpstr>
      <vt:lpstr>Nunito Sans</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Bishop</dc:creator>
  <cp:lastModifiedBy>Andrew Sidders</cp:lastModifiedBy>
  <cp:revision>67</cp:revision>
  <dcterms:created xsi:type="dcterms:W3CDTF">2019-12-05T16:20:50Z</dcterms:created>
  <dcterms:modified xsi:type="dcterms:W3CDTF">2021-08-02T09:21:21Z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0x010100AB3A8FED2336A649A79125E522D3036E</vt:lpwstr>
  </property>
  <property fmtid="{D5CDD505-2E9C-101B-9397-08002B2CF9AE}" pid="3" name="Order">
    <vt:r8>9200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